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16"/>
  </p:notesMasterIdLst>
  <p:handoutMasterIdLst>
    <p:handoutMasterId r:id="rId17"/>
  </p:handoutMasterIdLst>
  <p:sldIdLst>
    <p:sldId id="419" r:id="rId2"/>
    <p:sldId id="417" r:id="rId3"/>
    <p:sldId id="436" r:id="rId4"/>
    <p:sldId id="435" r:id="rId5"/>
    <p:sldId id="420" r:id="rId6"/>
    <p:sldId id="421" r:id="rId7"/>
    <p:sldId id="424" r:id="rId8"/>
    <p:sldId id="422" r:id="rId9"/>
    <p:sldId id="425" r:id="rId10"/>
    <p:sldId id="426" r:id="rId11"/>
    <p:sldId id="432" r:id="rId12"/>
    <p:sldId id="433" r:id="rId13"/>
    <p:sldId id="434" r:id="rId14"/>
    <p:sldId id="407" r:id="rId15"/>
  </p:sldIdLst>
  <p:sldSz cx="9144000" cy="6858000" type="screen4x3"/>
  <p:notesSz cx="7010400" cy="9296400"/>
  <p:custDataLst>
    <p:tags r:id="rId18"/>
  </p:custData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3E3E"/>
    <a:srgbClr val="5DAFAD"/>
    <a:srgbClr val="C8CB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6023" autoAdjust="0"/>
  </p:normalViewPr>
  <p:slideViewPr>
    <p:cSldViewPr>
      <p:cViewPr>
        <p:scale>
          <a:sx n="85" d="100"/>
          <a:sy n="85" d="100"/>
        </p:scale>
        <p:origin x="-1542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9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3F0CB-13FE-4AC4-87CF-B43E0A947CAD}" type="datetimeFigureOut">
              <a:rPr lang="es-CL" smtClean="0"/>
              <a:pPr/>
              <a:t>12-09-2017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6C9CD-FADB-4388-A7C3-84497BB91D9C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99889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55071-22FB-487D-8FC1-3487BE4CB5FE}" type="datetimeFigureOut">
              <a:rPr lang="es-ES" smtClean="0"/>
              <a:pPr/>
              <a:t>12/09/2017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D25AA7-BF2C-4F6E-AA39-A583E1509D6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6364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25AA7-BF2C-4F6E-AA39-A583E1509D6C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45603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sz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25AA7-BF2C-4F6E-AA39-A583E1509D6C}" type="slidenum">
              <a:rPr lang="es-ES" smtClean="0"/>
              <a:pPr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2305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281178" indent="-171450">
              <a:buFontTx/>
              <a:buChar char="-"/>
            </a:pPr>
            <a:endParaRPr lang="es-CL" sz="12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25AA7-BF2C-4F6E-AA39-A583E1509D6C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9653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s-CL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25AA7-BF2C-4F6E-AA39-A583E1509D6C}" type="slidenum">
              <a:rPr lang="es-ES" smtClean="0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04600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s-CL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25AA7-BF2C-4F6E-AA39-A583E1509D6C}" type="slidenum">
              <a:rPr lang="es-ES" smtClean="0"/>
              <a:pPr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11920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25AA7-BF2C-4F6E-AA39-A583E1509D6C}" type="slidenum">
              <a:rPr lang="es-ES" smtClean="0"/>
              <a:pPr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6719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Tx/>
            </a:pPr>
            <a:endParaRPr lang="es-CL" sz="12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25AA7-BF2C-4F6E-AA39-A583E1509D6C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7494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C00000"/>
              </a:buClr>
            </a:pPr>
            <a:endParaRPr lang="es-CL" sz="19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25AA7-BF2C-4F6E-AA39-A583E1509D6C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0082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Tx/>
            </a:pPr>
            <a:endParaRPr lang="es-CL" sz="1200" dirty="0">
              <a:solidFill>
                <a:schemeClr val="tx1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25AA7-BF2C-4F6E-AA39-A583E1509D6C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32279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Tx/>
            </a:pPr>
            <a:endParaRPr lang="es-CL" sz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25AA7-BF2C-4F6E-AA39-A583E1509D6C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139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s-CL" sz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25AA7-BF2C-4F6E-AA39-A583E1509D6C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6220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228600" indent="-228600">
              <a:buAutoNum type="arabicPeriod"/>
            </a:pPr>
            <a:endParaRPr lang="es-CL" sz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25AA7-BF2C-4F6E-AA39-A583E1509D6C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52643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Tx/>
            </a:pPr>
            <a:endParaRPr lang="es-CL" sz="12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25AA7-BF2C-4F6E-AA39-A583E1509D6C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3278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sz="1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25AA7-BF2C-4F6E-AA39-A583E1509D6C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5153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2FCD970-CF1B-495C-B6A3-16805063D517}" type="datetime1">
              <a:rPr lang="es-ES" smtClean="0"/>
              <a:t>12/09/2017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A8E096A-DCE4-4763-BA59-94A710B4F7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86C8A-2040-4102-A192-77C948CBA0DC}" type="datetime1">
              <a:rPr lang="es-ES" smtClean="0"/>
              <a:t>12/09/2017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F0036-74BD-413A-A99D-DCBDE9B99079}" type="datetime1">
              <a:rPr lang="es-ES" smtClean="0"/>
              <a:t>12/09/2017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0235D-213C-447C-9160-923205A09675}" type="datetime1">
              <a:rPr lang="es-ES" smtClean="0"/>
              <a:t>12/09/2017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960C8-60B5-4F9F-AC09-A92E2C04BC3C}" type="datetime1">
              <a:rPr lang="es-ES" smtClean="0"/>
              <a:t>12/09/2017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BDC4-C731-41C8-9E33-0BA70998F1C0}" type="datetime1">
              <a:rPr lang="es-ES" smtClean="0"/>
              <a:t>12/09/2017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F47BD87-F0BF-4197-BD9E-5CFB58830D44}" type="datetime1">
              <a:rPr lang="es-ES" smtClean="0"/>
              <a:t>12/09/2017</a:t>
            </a:fld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8E096A-DCE4-4763-BA59-94A710B4F7B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C404D86-22AC-4418-A474-BDAFCEB2DB53}" type="datetime1">
              <a:rPr lang="es-ES" smtClean="0"/>
              <a:t>12/09/2017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A8E096A-DCE4-4763-BA59-94A710B4F7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37120-C665-4924-8121-C65C2417BB0B}" type="datetime1">
              <a:rPr lang="es-ES" smtClean="0"/>
              <a:t>12/09/2017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2370C-E3B7-4099-8B5B-914D6D1B692A}" type="datetime1">
              <a:rPr lang="es-ES" smtClean="0"/>
              <a:t>12/09/2017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845C-4B01-493A-9859-1B4F803F2F35}" type="datetime1">
              <a:rPr lang="es-ES" smtClean="0"/>
              <a:t>12/09/2017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93F3F8D-EAEE-4E01-BD5E-CD3E98F4214B}" type="datetime1">
              <a:rPr lang="es-ES" smtClean="0"/>
              <a:t>12/09/2017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A8E096A-DCE4-4763-BA59-94A710B4F7B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/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c.cl/wp-content/uploads/2017/01/Informe-Pensiones-CPC-FINAL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39527" y="927100"/>
            <a:ext cx="8820472" cy="3005956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latin typeface="Calibri" pitchFamily="34" charset="0"/>
              </a:rPr>
              <a:t/>
            </a:r>
            <a:br>
              <a:rPr lang="es-ES" b="1" dirty="0" smtClean="0">
                <a:latin typeface="Calibri" pitchFamily="34" charset="0"/>
              </a:rPr>
            </a:br>
            <a:r>
              <a:rPr lang="es-ES" b="1" dirty="0" smtClean="0">
                <a:latin typeface="Calibri" pitchFamily="34" charset="0"/>
              </a:rPr>
              <a:t/>
            </a:r>
            <a:br>
              <a:rPr lang="es-ES" b="1" dirty="0" smtClean="0">
                <a:latin typeface="Calibri" pitchFamily="34" charset="0"/>
              </a:rPr>
            </a:br>
            <a:r>
              <a:rPr lang="es-ES" b="1" dirty="0" smtClean="0">
                <a:latin typeface="Calibri" pitchFamily="34" charset="0"/>
              </a:rPr>
              <a:t/>
            </a:r>
            <a:br>
              <a:rPr lang="es-ES" b="1" dirty="0" smtClean="0">
                <a:latin typeface="Calibri" pitchFamily="34" charset="0"/>
              </a:rPr>
            </a:br>
            <a:r>
              <a:rPr lang="es-ES" b="1" dirty="0" smtClean="0">
                <a:latin typeface="Calibri" pitchFamily="34" charset="0"/>
              </a:rPr>
              <a:t/>
            </a:r>
            <a:br>
              <a:rPr lang="es-ES" b="1" dirty="0" smtClean="0">
                <a:latin typeface="Calibri" pitchFamily="34" charset="0"/>
              </a:rPr>
            </a:br>
            <a:r>
              <a:rPr lang="es-ES" b="1" dirty="0" smtClean="0">
                <a:latin typeface="Calibri" pitchFamily="34" charset="0"/>
              </a:rPr>
              <a:t/>
            </a:r>
            <a:br>
              <a:rPr lang="es-ES" b="1" dirty="0" smtClean="0">
                <a:latin typeface="Calibri" pitchFamily="34" charset="0"/>
              </a:rPr>
            </a:br>
            <a:r>
              <a:rPr lang="es-ES" b="1" dirty="0" smtClean="0">
                <a:latin typeface="Calibri" pitchFamily="34" charset="0"/>
              </a:rPr>
              <a:t/>
            </a:r>
            <a:br>
              <a:rPr lang="es-ES" b="1" dirty="0" smtClean="0">
                <a:latin typeface="Calibri" pitchFamily="34" charset="0"/>
              </a:rPr>
            </a:br>
            <a:r>
              <a:rPr lang="es-ES" b="1" dirty="0" smtClean="0">
                <a:latin typeface="Calibri" pitchFamily="34" charset="0"/>
              </a:rPr>
              <a:t/>
            </a:r>
            <a:br>
              <a:rPr lang="es-ES" b="1" dirty="0" smtClean="0">
                <a:latin typeface="Calibri" pitchFamily="34" charset="0"/>
              </a:rPr>
            </a:br>
            <a:r>
              <a:rPr lang="es-ES" b="1" dirty="0" smtClean="0">
                <a:latin typeface="Calibri" pitchFamily="34" charset="0"/>
              </a:rPr>
              <a:t/>
            </a:r>
            <a:br>
              <a:rPr lang="es-ES" b="1" dirty="0" smtClean="0">
                <a:latin typeface="Calibri" pitchFamily="34" charset="0"/>
              </a:rPr>
            </a:br>
            <a:r>
              <a:rPr lang="es-ES" b="1" dirty="0" smtClean="0">
                <a:latin typeface="Calibri" pitchFamily="34" charset="0"/>
              </a:rPr>
              <a:t/>
            </a:r>
            <a:br>
              <a:rPr lang="es-ES" b="1" dirty="0" smtClean="0">
                <a:latin typeface="Calibri" pitchFamily="34" charset="0"/>
              </a:rPr>
            </a:br>
            <a:r>
              <a:rPr lang="es-ES" b="1" dirty="0" smtClean="0">
                <a:latin typeface="Calibri" pitchFamily="34" charset="0"/>
              </a:rPr>
              <a:t>                                                                            </a:t>
            </a:r>
            <a:br>
              <a:rPr lang="es-ES" b="1" dirty="0" smtClean="0">
                <a:latin typeface="Calibri" pitchFamily="34" charset="0"/>
              </a:rPr>
            </a:br>
            <a:r>
              <a:rPr lang="es-ES" b="1" dirty="0" smtClean="0">
                <a:latin typeface="Calibri" pitchFamily="34" charset="0"/>
              </a:rPr>
              <a:t/>
            </a:r>
            <a:br>
              <a:rPr lang="es-ES" b="1" dirty="0" smtClean="0">
                <a:latin typeface="Calibri" pitchFamily="34" charset="0"/>
              </a:rPr>
            </a:br>
            <a:r>
              <a:rPr lang="es-ES" b="1" dirty="0" smtClean="0">
                <a:latin typeface="Calibri" pitchFamily="34" charset="0"/>
              </a:rPr>
              <a:t/>
            </a:r>
            <a:br>
              <a:rPr lang="es-ES" b="1" dirty="0" smtClean="0">
                <a:latin typeface="Calibri" pitchFamily="34" charset="0"/>
              </a:rPr>
            </a:br>
            <a:r>
              <a:rPr lang="es-ES" b="1" dirty="0" smtClean="0">
                <a:latin typeface="Calibri" pitchFamily="34" charset="0"/>
              </a:rPr>
              <a:t/>
            </a:r>
            <a:br>
              <a:rPr lang="es-ES" b="1" dirty="0" smtClean="0">
                <a:latin typeface="Calibri" pitchFamily="34" charset="0"/>
              </a:rPr>
            </a:br>
            <a:r>
              <a:rPr lang="es-ES" b="1" dirty="0" smtClean="0">
                <a:latin typeface="Calibri" pitchFamily="34" charset="0"/>
              </a:rPr>
              <a:t/>
            </a:r>
            <a:br>
              <a:rPr lang="es-ES" b="1" dirty="0" smtClean="0">
                <a:latin typeface="Calibri" pitchFamily="34" charset="0"/>
              </a:rPr>
            </a:br>
            <a:r>
              <a:rPr lang="es-ES" b="1" dirty="0" smtClean="0">
                <a:latin typeface="Calibri" pitchFamily="34" charset="0"/>
              </a:rPr>
              <a:t/>
            </a:r>
            <a:br>
              <a:rPr lang="es-ES" b="1" dirty="0" smtClean="0">
                <a:latin typeface="Calibri" pitchFamily="34" charset="0"/>
              </a:rPr>
            </a:br>
            <a:r>
              <a:rPr lang="es-ES" sz="4000" b="1" dirty="0" smtClean="0">
                <a:latin typeface="Calibri" pitchFamily="34" charset="0"/>
              </a:rPr>
              <a:t/>
            </a:r>
            <a:br>
              <a:rPr lang="es-ES" sz="4000" b="1" dirty="0" smtClean="0">
                <a:latin typeface="Calibri" pitchFamily="34" charset="0"/>
              </a:rPr>
            </a:br>
            <a:r>
              <a:rPr lang="es-ES" sz="4000" b="1" dirty="0" smtClean="0">
                <a:latin typeface="Calibri" pitchFamily="34" charset="0"/>
              </a:rPr>
              <a:t/>
            </a:r>
            <a:br>
              <a:rPr lang="es-ES" sz="4000" b="1" dirty="0" smtClean="0">
                <a:latin typeface="Calibri" pitchFamily="34" charset="0"/>
              </a:rPr>
            </a:br>
            <a:r>
              <a:rPr lang="es-ES" sz="4000" b="1" dirty="0" smtClean="0">
                <a:latin typeface="Calibri" pitchFamily="34" charset="0"/>
              </a:rPr>
              <a:t/>
            </a:r>
            <a:br>
              <a:rPr lang="es-ES" sz="4000" b="1" dirty="0" smtClean="0">
                <a:latin typeface="Calibri" pitchFamily="34" charset="0"/>
              </a:rPr>
            </a:br>
            <a:r>
              <a:rPr lang="es-ES" sz="4000" b="1" dirty="0">
                <a:latin typeface="Calibri" pitchFamily="34" charset="0"/>
              </a:rPr>
              <a:t/>
            </a:r>
            <a:br>
              <a:rPr lang="es-ES" sz="4000" b="1" dirty="0">
                <a:latin typeface="Calibri" pitchFamily="34" charset="0"/>
              </a:rPr>
            </a:br>
            <a:r>
              <a:rPr lang="es-ES" sz="4000" b="1" dirty="0" smtClean="0">
                <a:latin typeface="Calibri" pitchFamily="34" charset="0"/>
              </a:rPr>
              <a:t/>
            </a:r>
            <a:br>
              <a:rPr lang="es-ES" sz="4000" b="1" dirty="0" smtClean="0">
                <a:latin typeface="Calibri" pitchFamily="34" charset="0"/>
              </a:rPr>
            </a:br>
            <a:r>
              <a:rPr lang="es-ES" sz="4000" b="1" dirty="0" smtClean="0">
                <a:latin typeface="Calibri" pitchFamily="34" charset="0"/>
              </a:rPr>
              <a:t/>
            </a:r>
            <a:br>
              <a:rPr lang="es-ES" sz="4000" b="1" dirty="0" smtClean="0">
                <a:latin typeface="Calibri" pitchFamily="34" charset="0"/>
              </a:rPr>
            </a:br>
            <a:r>
              <a:rPr lang="es-ES" sz="4000" b="1" dirty="0">
                <a:latin typeface="Calibri" pitchFamily="34" charset="0"/>
              </a:rPr>
              <a:t/>
            </a:r>
            <a:br>
              <a:rPr lang="es-ES" sz="4000" b="1" dirty="0">
                <a:latin typeface="Calibri" pitchFamily="34" charset="0"/>
              </a:rPr>
            </a:br>
            <a:r>
              <a:rPr lang="es-ES" sz="4000" b="1" dirty="0" smtClean="0">
                <a:latin typeface="Calibri" pitchFamily="34" charset="0"/>
              </a:rPr>
              <a:t/>
            </a:r>
            <a:br>
              <a:rPr lang="es-ES" sz="4000" b="1" dirty="0" smtClean="0">
                <a:latin typeface="Calibri" pitchFamily="34" charset="0"/>
              </a:rPr>
            </a:br>
            <a:r>
              <a:rPr lang="es-ES" sz="4000" b="1" dirty="0">
                <a:latin typeface="Calibri" pitchFamily="34" charset="0"/>
              </a:rPr>
              <a:t/>
            </a:r>
            <a:br>
              <a:rPr lang="es-ES" sz="4000" b="1" dirty="0">
                <a:latin typeface="Calibri" pitchFamily="34" charset="0"/>
              </a:rPr>
            </a:br>
            <a:r>
              <a:rPr lang="es-ES" sz="4000" b="1" dirty="0" smtClean="0">
                <a:latin typeface="Calibri" pitchFamily="34" charset="0"/>
              </a:rPr>
              <a:t/>
            </a:r>
            <a:br>
              <a:rPr lang="es-ES" sz="4000" b="1" dirty="0" smtClean="0">
                <a:latin typeface="Calibri" pitchFamily="34" charset="0"/>
              </a:rPr>
            </a:br>
            <a:r>
              <a:rPr lang="es-ES" sz="3600" b="1" dirty="0" smtClean="0">
                <a:latin typeface="Calibri" pitchFamily="34" charset="0"/>
              </a:rPr>
              <a:t>REFORMA AL SISTEMA DE PENSIONES</a:t>
            </a:r>
            <a:r>
              <a:rPr lang="es-ES" sz="4000" b="1" dirty="0" smtClean="0">
                <a:latin typeface="Calibri" pitchFamily="34" charset="0"/>
              </a:rPr>
              <a:t/>
            </a:r>
            <a:br>
              <a:rPr lang="es-ES" sz="4000" b="1" dirty="0" smtClean="0">
                <a:latin typeface="Calibri" pitchFamily="34" charset="0"/>
              </a:rPr>
            </a:br>
            <a:r>
              <a:rPr lang="es-ES" sz="4000" b="1" dirty="0">
                <a:latin typeface="Calibri" pitchFamily="34" charset="0"/>
              </a:rPr>
              <a:t/>
            </a:r>
            <a:br>
              <a:rPr lang="es-ES" sz="4000" b="1" dirty="0">
                <a:latin typeface="Calibri" pitchFamily="34" charset="0"/>
              </a:rPr>
            </a:br>
            <a:r>
              <a:rPr lang="es-ES" sz="2700" b="1" dirty="0" smtClean="0">
                <a:latin typeface="Calibri" pitchFamily="34" charset="0"/>
              </a:rPr>
              <a:t>PROYECTO DE LEY QUE CREA</a:t>
            </a:r>
            <a:br>
              <a:rPr lang="es-ES" sz="2700" b="1" dirty="0" smtClean="0">
                <a:latin typeface="Calibri" pitchFamily="34" charset="0"/>
              </a:rPr>
            </a:br>
            <a:r>
              <a:rPr lang="es-ES" sz="2700" b="1" dirty="0" smtClean="0">
                <a:latin typeface="Calibri" pitchFamily="34" charset="0"/>
              </a:rPr>
              <a:t>EL NUEVO AHORRO COLECTIVO (Boletín 11.372-13) </a:t>
            </a:r>
            <a:r>
              <a:rPr lang="es-ES" sz="4000" b="1" dirty="0">
                <a:latin typeface="Calibri" pitchFamily="34" charset="0"/>
              </a:rPr>
              <a:t/>
            </a:r>
            <a:br>
              <a:rPr lang="es-ES" sz="4000" b="1" dirty="0">
                <a:latin typeface="Calibri" pitchFamily="34" charset="0"/>
              </a:rPr>
            </a:br>
            <a:r>
              <a:rPr lang="es-ES" sz="4000" b="1" dirty="0" smtClean="0">
                <a:latin typeface="Calibri" pitchFamily="34" charset="0"/>
              </a:rPr>
              <a:t/>
            </a:r>
            <a:br>
              <a:rPr lang="es-ES" sz="4000" b="1" dirty="0" smtClean="0">
                <a:latin typeface="Calibri" pitchFamily="34" charset="0"/>
              </a:rPr>
            </a:br>
            <a:r>
              <a:rPr lang="es-ES" sz="2000" b="1" dirty="0" smtClean="0">
                <a:latin typeface="Calibri" pitchFamily="34" charset="0"/>
              </a:rPr>
              <a:t>Presentación ante la Comisión de Trabajo y Seguridad Social</a:t>
            </a:r>
            <a:br>
              <a:rPr lang="es-ES" sz="2000" b="1" dirty="0" smtClean="0">
                <a:latin typeface="Calibri" pitchFamily="34" charset="0"/>
              </a:rPr>
            </a:br>
            <a:r>
              <a:rPr lang="es-ES" sz="2000" b="1" dirty="0" smtClean="0">
                <a:latin typeface="Calibri" pitchFamily="34" charset="0"/>
              </a:rPr>
              <a:t>de la Cámara de Diputados                                                     </a:t>
            </a:r>
            <a:r>
              <a:rPr lang="es-ES" sz="2700" b="1" dirty="0">
                <a:latin typeface="Calibri" pitchFamily="34" charset="0"/>
              </a:rPr>
              <a:t/>
            </a:r>
            <a:br>
              <a:rPr lang="es-ES" sz="2700" b="1" dirty="0">
                <a:latin typeface="Calibri" pitchFamily="34" charset="0"/>
              </a:rPr>
            </a:br>
            <a:endParaRPr lang="es-ES" sz="2700" b="1" dirty="0">
              <a:latin typeface="Calibr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-20136" y="4029829"/>
            <a:ext cx="7660432" cy="2520280"/>
          </a:xfrm>
        </p:spPr>
        <p:txBody>
          <a:bodyPr>
            <a:normAutofit lnSpcReduction="10000"/>
          </a:bodyPr>
          <a:lstStyle/>
          <a:p>
            <a:r>
              <a:rPr lang="es-ES" sz="3900" b="1" dirty="0" smtClean="0">
                <a:latin typeface="Calibri" pitchFamily="34" charset="0"/>
              </a:rPr>
              <a:t>   </a:t>
            </a:r>
            <a:r>
              <a:rPr lang="es-ES" sz="1800" b="1" dirty="0">
                <a:latin typeface="Calibri" pitchFamily="34" charset="0"/>
              </a:rPr>
              <a:t>R</a:t>
            </a:r>
            <a:r>
              <a:rPr lang="es-ES" sz="1800" b="1" dirty="0" smtClean="0">
                <a:latin typeface="Calibri" pitchFamily="34" charset="0"/>
              </a:rPr>
              <a:t>icardo </a:t>
            </a:r>
            <a:r>
              <a:rPr lang="es-ES" sz="1800" b="1" dirty="0" err="1" smtClean="0">
                <a:latin typeface="Calibri" pitchFamily="34" charset="0"/>
              </a:rPr>
              <a:t>Ariztía</a:t>
            </a:r>
            <a:r>
              <a:rPr lang="es-ES" sz="1800" b="1" dirty="0" smtClean="0">
                <a:latin typeface="Calibri" pitchFamily="34" charset="0"/>
              </a:rPr>
              <a:t> de Castro </a:t>
            </a:r>
          </a:p>
          <a:p>
            <a:r>
              <a:rPr lang="es-ES" sz="1800" b="1" dirty="0">
                <a:latin typeface="Calibri" pitchFamily="34" charset="0"/>
              </a:rPr>
              <a:t> </a:t>
            </a:r>
            <a:r>
              <a:rPr lang="es-ES" sz="1800" b="1" dirty="0" smtClean="0">
                <a:latin typeface="Calibri" pitchFamily="34" charset="0"/>
              </a:rPr>
              <a:t>     Vicepresidente de la Confederación de la Producción y del Comercio, CPC</a:t>
            </a:r>
          </a:p>
          <a:p>
            <a:endParaRPr lang="es-ES" sz="1800" b="1" i="1" dirty="0" smtClean="0">
              <a:latin typeface="Calibri" pitchFamily="34" charset="0"/>
            </a:endParaRPr>
          </a:p>
          <a:p>
            <a:r>
              <a:rPr lang="es-ES" sz="1800" b="1" i="1" dirty="0" smtClean="0">
                <a:latin typeface="Calibri" pitchFamily="34" charset="0"/>
              </a:rPr>
              <a:t>      </a:t>
            </a:r>
          </a:p>
          <a:p>
            <a:r>
              <a:rPr lang="es-ES" sz="1800" b="1" i="1" dirty="0">
                <a:latin typeface="Calibri" pitchFamily="34" charset="0"/>
              </a:rPr>
              <a:t> </a:t>
            </a:r>
            <a:r>
              <a:rPr lang="es-ES" sz="1800" b="1" i="1" dirty="0" smtClean="0">
                <a:latin typeface="Calibri" pitchFamily="34" charset="0"/>
              </a:rPr>
              <a:t>      </a:t>
            </a:r>
          </a:p>
          <a:p>
            <a:endParaRPr lang="es-ES" sz="1800" b="1" i="1" dirty="0">
              <a:latin typeface="Calibri" pitchFamily="34" charset="0"/>
            </a:endParaRPr>
          </a:p>
          <a:p>
            <a:r>
              <a:rPr lang="es-ES" sz="1800" b="1" i="1" dirty="0" smtClean="0">
                <a:latin typeface="Calibri" pitchFamily="34" charset="0"/>
              </a:rPr>
              <a:t>      </a:t>
            </a:r>
            <a:r>
              <a:rPr lang="es-ES" sz="1400" b="1" dirty="0" smtClean="0">
                <a:latin typeface="Calibri" pitchFamily="34" charset="0"/>
              </a:rPr>
              <a:t>12 de septiembre de 2017</a:t>
            </a:r>
            <a:endParaRPr lang="es-ES" sz="1400" dirty="0">
              <a:latin typeface="Calibri" pitchFamily="34" charset="0"/>
            </a:endParaRPr>
          </a:p>
        </p:txBody>
      </p:sp>
      <p:pic>
        <p:nvPicPr>
          <p:cNvPr id="5" name="4 Image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5517232"/>
            <a:ext cx="1661400" cy="1059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AutoShape 8" descr="data:image/jpg;base64,/9j/4AAQSkZJRgABAQAAAQABAAD/2wBDAAkGBwgHBgkIBwgKCgkLDRYPDQwMDRsUFRAWIB0iIiAdHx8kKDQsJCYxJx8fLT0tMTU3Ojo6Iys/RD84QzQ5Ojf/2wBDAQoKCg0MDRoPDxo3JR8lNzc3Nzc3Nzc3Nzc3Nzc3Nzc3Nzc3Nzc3Nzc3Nzc3Nzc3Nzc3Nzc3Nzc3Nzc3Nzc3Nzf/wAARCACSALIDASIAAhEBAxEB/8QAHAAAAAcBAQAAAAAAAAAAAAAAAAIDBAUGBwEI/8QAQhAAAgEDAgMFBQQHBwMFAAAAAQIDAAQRBSEGEjETQVFhcQcigaHBFEKRsRUjMjNictEXJVKCorLwNJLhQ2Nzs/H/xAAaAQACAwEBAAAAAAAAAAAAAAABAgADBAUG/8QAKhEAAgIBBAEEAgAHAAAAAAAAAAECEQMEEiExBRMiQVEyYRQjgaGxwdH/2gAMAwEAAhEDEQA/AMXHWu0KArSAFDFdrtQgFFXnh/g2K+4ZTUpAxup5ysCM/KnIuMk4Gc5J7xVIjGT5V6D0TTuw4c0qDlwYrJHP8zLzH5tTwq+SGbW/C8Cg9tDbsQce62fqaq2qwLHfSpAkaxIxUYZTnB61rOpwrb20kwGOQM2fQZrHjnmbPUjfzq3LVcEHNpYz3MqRwxxSM3RVZTmtk4P9mui6tw3DLqtrPDeksHaKcjG+2Bkr0x3VlnCPu6zakd74+RH1r0VwhLmCSMnuDVVO1jtEPNOtac2m6rdWbAgwytGebrlSR9KaKlX72w6ctpxpcyKMLcokw9SMH5qapKpRirVkCqlGC0cLRgKsSAExQxSnLQ5aJBPFc5aV5a5y1ACLLTeVcU+K0hMm1LJBQwYUQilnXFEIqgInihR8UKhBGuigK6BUIDFDFGFdAqEDQR9pIqDq2wr1HJEtvAVYhRHGqDO3QAfSvO3BdlHqHFOl2k5PZS3SK2OuM1vWqalcpG/KVGcfcU/Sg5NdDRVlV4rJTQLxh17JgPj7v1rIXhdWPNg5G2K1vifVbiHQ5ZFEfNkDBiUjr6eVZlPrV5Icv2BPiIVH5Cq8mom5Uo/3H9NfYbSe1trmGeJcujBgD31ufAOrw3siiNgCyEFGOGHwrGYNdvI9Id0+zh1k2P2aM+HitPOEeM9YTiGwRpoezedUbFrECQTjqFyKPqzcdu3v9g2r7Lx7c7Mm5068UftQtGx9GBH+6soC71vPtIhjv+Drq4dQZLcKykDpl0zWFYwa0YXcStnAKGMdaOBSlvH2lxHH3k7VekAeQaLdTpG6quHGVBcAn4Zp2nC99INuzGf4qtWm2pLrIc8iDYY2AGwqWiAEYPUYJqxqKDRlWoWclhcGCflDgZIBz1pFVyM5HxqS4mk7fWLhhggNyg+gxUcqnkBG9VvslEjoGiy67qMdhazQpLJkr2j4Gw9D+FTPFHs71Xh/TWv53t5oVYK3ZMSVzsCcgbZqE0G8k07VrW7iYh4ZVceeD0r0XdQW3EGgSQMQbe7t8A+AI2PqOvwqnLJxa+iUeUpkwcUiRUxq9jJZ3s9tOvLLE7I48CDg1GOmKEkQQxQpTlNClogzFGFFowpSBgKMBXAKUAopELD7PSE4y0ZmOALyPf44+tbVq0fuH4D86wvheX7NxDps/Ts7qJyfRwa9AatGAGA6bUsuBomfcaqU0QA97b/gay961Dj2Zf0eiZ+9j5GsvfqfWsjXvZol0hyp/uiQf+6PpRNEPLrNkR1FxGf9QpRcDSn/APmH5Ck9IH95QN4SKfnTviivs2rV9a+3cM8RWRjCi3iTD5zzZZe7urIyPePrV3SYvw/xHKfvvDGP+8f0qlkb1q0rbi2/sGaKi1RwCnWmSyWt4JuzjcLuAxOdhnuPjSKipGxt+07T+FB+f/ipqMsoSjGPz/o2+P00MqnOfUUScXGYt4pIGSFHOAAeYjH4+lFuOKbiG0dxGi8oY9D5+dVaS1Ek7se9j+dDWnFvpCRA+845fhnNJj1EpXfwHLijFXtImTVp2cuQpLdcj/zRU1WZfuJ8/wCtR9ObK2FzIVLYwMjaq1kyN9mSl9DkavOHDBUz6Vu3sX4ol1fRJLK5KmS0k5V8eRtx8+YfhXn25h7CUoSDjvFXf2Pav+juJHiZsR3EWD/Mp2+RaipSlLbIDSon/a7poteKZZ0X3LqNZhgd+OVvmuf81UF1rYPbFGtxaaZdqPe/WRlv+0j61ksiYNaofgrKGNeShS3LQqUAhhR1FFApRRVaQToFKqtFUUvGtMkQWtsxuHHVd69E9qLzTIbhSGEkYbIrzzGMEeVbd7P7sX3CkUZOWg/VnxwBgfJaGRdMaLKZ7RIysERPdJ9DWcv1rTvaWypDFGR75fI9AN/zrM2G5rJkXuLvgM7j7NyA/fJ+VKaQB9tjbwYU0frS9rJ2MkZ6e/vQ+gLsv3N2XBt4en2nUlUeYUOfz5aq+N6sWpv2XDOk2/3pGmuW/wAzBR/tNQAXet2ljWMXO7mBRU/w8okv5YSN3hyvngj6GoRFpZpZ7dEuLWQxzw55WXGcEEH5E1XrE4uGT6Z0vFTTWTF8yXH9BS+tTBfSx93NkHyO4/55VVdfuVnnREYMsa426Z76fT6jcicSTzyytsSzMSSPLwqFuSGlcrnlLHHN1xWRNW2vkTNNyVMbU6sLhLd3Z87jApsRiuUydOzIw08hlkZzsSc090C5NpqcU4OCp2/Ko89KNFzdovJ+1najF1JMBsXFmotf6JpaFix5Xkb/AEgH5NVGnTBqcdzPGg35UQIvoO/4nJ+NRt1Hg11NntKJfkR3LQpUrQqqgECBSiiuAUtGmarSICNc05RcUVExS6LTpEOqK0j2SX3Jc3Fg592ReZfXr9D+JrPFWpvhG6ez160ljYKTKoy3Tc7fDOM+WamRXBhiTXtTf++EhX/04xn1O9Z3MCpO1aN7Rrd34kncK3IeUjbuxVDvIiCTXP3KTtF7TSI/GWpRF5pkQd9KQIMkt3CpLhWxGoa/Akg/UREzTE90aDmb5Aj41F2KTuvkrcQ2vdawRw48CFy3+otUaqU4upXuLiSaX95K5d/UnJ+dcVa62OKUUiqTthVSjqpA2o4FHAqyUVJbWGE5QkpR7RBapbpJkqoVgMEDbbxFQTqQSC3Q4NXS6tEnU5A5hVevrIxEl+oH7R6EVx8unlgf6Oh6izrcuyGkwBtSWKczphQRgg7giixRM5woyaS6VsqUHKVIRVCxwBvU1oujPPMJZV/VpvjxNPdH0gnEkoA8KskMCxKFUDA6Vp02GU5bmuENqIRwx2t+7/BwIFXFNLqPINSBFNrkbGurJcGAhym9ClSNzQrPRCuIuadItcRKXRdqqSABVpVRXFWlVWnQQAUtEeVgckY3yOoogFHA8qJDT3Ca/p1rqEgDPJFyTEfdkUYJ/M+hFUHiXSjZOSDlS2AatnswvIje3GnXjMYZ4yyLk7OvePD3c/h5VZOKOF7a+h5Y3cKcEFWA+lcWWGWDJSfBrWRTjTMMkASFj31N8KsLXSdRmx+tuOW3T+XPM/8AtVf8xq0/2cTXuYoJ2jHXMke34g/SozV9Pt9KuP0ZbAlbX3HdurydWP5DHcF9a14IqciqTojiuTSijAoCjV1UUnQKOBRRRwaYh3FJXFss6crDello4xmg0pKmGMmnaKhqmmvZgSSKCjsRGQCM4xnu7gR+NO9Es2kJDIBEAMFTnJ9au2o2yXnCkMhAP2W6kAPgHRT+aGomxgFtaQoAB7pJHqxP1/KufDSJz5fBsWscbcVTFUQKMClAK5tRs10kqMbduzhFNrgbGnRO1Nbg7Go+hSMI3NCjEjJoVnsJDKvlSqiigilYT747++lATfDfDOoa/NyWUXuAjnlc4Rfj9OtXOT2Uzpb5j1OFpsdGiIXPhnJ/Kr7oNlb6NoVpawgDljBYj7zEZJ+Jp0Ln3uvu+Brz+p816WXYWKFowLWNGu9IvWtLyPkkXoQcqw8Qe8VbOEOBf0raLfahK8Nu+ezRAOZx0zk9Bn41cOM9KttWsSdhcRqWhfP3vA+RwB+BqW09oodOtoIfcSKJVwdsYXGPlT6jyU54P5X5CrvkgU4ItrOWK70WaSO6t2DokrcyuR3eWenhvUJxRql7pa3USu0MisTFzJkMpGVxnI78EeINaDbsxbKkYHXeqd7RrRpbcTheZAnKf4SDt+IYfhVGg1M9Q1DN3+yxUhrwJret6jpt/dvaM7QwYgdN1eQnA9w+G52227qizwbrd3cmSeIR9oxZnlkB6nckDJqx8BXs/wBlvUltmhhTsOzDr7z8yseb0wFwB0B76motUgnTtYZhKr7hwcg1o1HkP4W1BCdlT/s9bkx+kF7Tw7I4/P6VWNb0W70adY7pPdYZSRd1f0P0rTzcZYnmJzUBx1MbrTLaxhjaW5kmDRqv7WACCfTcVl8Z5zJlz+nk6Y0oJKzPRIKMGqbteCNYnTmdraEn7ryEn5A1F61oOp6KV+2wlUf9iRTlW+Pj5V6XHq8OSW2ErK6YmHowYVHoz5604XO2TWpMBZ7FufhfVUP3ZIW/+wVDysAVHhGg/wBAqQ0044f1fBz7kRO/gx/rUbKh5v8AKv8AtFLFe5hZwPRucUkUYVzDVZQBUybUyupfdO9LMGxTG6JwaWXRBv2lCkt6FZyDSOF3YAAknoB31qfB/s5hVEu9fLMxGRag4Cj+MjfPkPnUL7PLC3m4gRrlQ3YxtKgP+IYA/DOfhWsLJzHkRgAOprkeS1c8MlCAYq0cuCiYRCQgxyr/AIR0phcXYiQnPQE9afTTRxxlRUNqV1F2LK+MHrXlM2njmy7pSos3bUQN5ryXN0Y0mVuzOGAPRvD8KkItZRIhlsVWtF0uK81meQMRB3oD1b/8xVoutLsxEUCKNtvd6GtKw+mva+Cq2x/petxTWzxow5xnajS3EUtnIl2qSRF151bpjJyflWU8Rz3mkXnJak757N+bAHlt161KaDLxFJYahJqaskZs2eINgPzAgg8vXpnrVmPTZW45N3CGUi58R6wqwR2ME3ZXN4XjRh1Axu2O8gE4HiRTeC3+z2UfZxNCiKFVQMAAdNqV4aX7TaxXt5Fi65Svvb8oOM4+X4VIXVwp5hjy37xRyY0oL1Of+hSsiYbiYygc5YZ9KlUEAnM4QLIyhWKjcgZ7/jVYu70adeMG/dyDmU/SgNYMjgA+751i2vDeweP0y4h8IZYiSB1BomrqmsaW9jPhUYgqwGSpBzkVXrfVC6NEhyWGMU+tnmOMvg+Yo48+XE1LFwx6TKXxBw5LokkZLCWGUExyKMdOoI7iPrVK1TVGWRoYWKhdmYd5rcL6I3UMVvPbxzICW98Agd2xPfv3VTOLvZpbXdo97oqyWt2AWNuzc0cp8if2T8SPSvW6XyLy40pLkpceSrcJakzabrqSO7qLVG3OcYfNPoNQS5vWtYUZ5FCghRn7oqr6HFJbadrLSQrhrZY+ZuqEyoMD1Gc0lBqLW94tzHI6sCG2Nb8OVrsjVl+khaM8siFW7we6idmPCirr8X2WO/kzc2pKpMGOShPTfwO/oaDXtpPMfscnNHjIBO4BrYppglGlZySPaoy8j2NSkkmBvUbdSg99CbFI3kNClS29CqOCDmx1GaxuUnt3Kuh236+VaFw9xR9timLxsjLy5PUb+BrKRMCa0DTngsNHjgwCzLzSH/Ex6/0rleTjjnDc17vgKbJe+1oLnJ3796q+s68SG5WIFRuqXq8zchIHh4VEwo96SzN7oPQVwcOlUpWRli4Q11VadXJDc2cnvBFTl9roJyr1QZoRbnmjbDL31GS6leNMULjHpWuWmUwLg03R4Ir+5W8uFDiFsx53w3j8KlNcvFW2kVCBlSox03quaJfLb6VbjnyQgJOd8nc/maYatqvOrDm+dUqEk9iGosVrr6WskEDuAjRkBvE8x+n5UpfawpbZs+hrLNZ1AkxLzHbvB3FGj1+TsuWUhmHfmrZ6VyiqInRa+K7s3NtAIJOWRXGW8sHP0qLM1zDbg9sM42IFR1vcteLzsdh3ZoT3J5CM7etOsNRSkg2S/DGqOt4RPMXctjPgPCr/AG98gXmVhnyrG4YrpLozxLhe/J61NadxDL2625WQyE4C4zn0qrU6XcriGLo1201JHheOVscw694PdSGn8QIW7OQ5Q7EHpVfs0Z4gZpSuR0U/XFJTWMUUbNbzMHA2VjsfLNZsDyRrnoZsr3H+h/oiW9uLJy1jeoskY68j9oCy+m+R6+VZ47MCMk7jarpxZxA0mnpp2eYg83Xovp51UoJ1jCiROZO8H1r0WObnBX2L8itrfSRWdzbK3uTKFK+OCDn5U40e7vbC4Fxbcr9zISDkeGDSh0+yubbtIH7Ns4GT39wP9ah+eWCQrnBU4NX7nB8sD5LzJqImQOEaMNvyt3UzkuMt1qIttXeW27CZQXG6Sd+PA0DcHO+ateW0LRJ9qPGhUb2/nQpd5BYmrXO7fZx7x6eNChXP8h0iIg7wnHU0vo37mT+f6ChQrJgIwt91NQT/APU/88aFCrY9kLBbs32JPePTxplek9idz/w0KFUx/MYhdR/eJ/LTQ0KFbYdCkno5PYybnrSo3kGd/fH50KFJlIT8YHZ9B0plYqo1kEKM9m3d5ihQqn4YyLejEIACfxpCZ2z+0fxoUKw4vzQzMuuyWuZiSSe0O59TSbfsr6fWhQrtx6FQaJmEZAY4yO/zok/700KFWvpBYe2/eCn8gAY4HfQoVI9CsLQoUKID/9k="/>
          <p:cNvSpPr>
            <a:spLocks noChangeAspect="1" noChangeArrowheads="1"/>
          </p:cNvSpPr>
          <p:nvPr/>
        </p:nvSpPr>
        <p:spPr bwMode="auto">
          <a:xfrm>
            <a:off x="80963" y="-561975"/>
            <a:ext cx="1323975" cy="1095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4340" name="AutoShape 4" descr="data:image/jpg;base64,/9j/4AAQSkZJRgABAQAAAQABAAD/2wCEAAkGBhIPDw8QDxAQEA0NDw0NDw0PDw4NDQ0OFBAVFBQQEhQXGyYeFxkjGRISHy8gIycpLCwsFR4xNTAqNSYrLCkBCQoKDgwOFA8PFCkYFxgpKSkpKSkpKSkpKSkpKSk2KSkpKSkpKSkpKSkpKSkpKSkpKSksKSkpKSksKSksKSkpKf/AABEIAMIBAwMBIgACEQEDEQH/xAAbAAACAwEBAQAAAAAAAAAAAAABAgADBAUGB//EADsQAAIBAwIEAwYEBAQHAAAAAAABAgMEEQUSITFBUQYTYRQiQnGBkTJSodEVQ3KxFlPB8AcjYpOi0uH/xAAZAQEBAQEBAQAAAAAAAAAAAAABAAIDBAX/xAAiEQEBAQACAgMAAwEBAAAAAAAAARECEgMTITFBIlFhMgT/2gAMAwEAAhEDEQA/APm6QcBSCkfZeYMEwNgmCBUg4GwTBoFDgbAUhxFwHA2A4FkqQcDJBSEBgmBsBwaAYDgZIOBAYCkMkFIRaCQVEZIZIQVRGURkhkhjJdo2BlEKRAqiTA+CYIE2kwPgjC0kwBodi4BFFYzBgkTBBiAnLSCRIODjI9aEDgOBwFwHAcBwOAuBkgpBSEaBMDYCkOAMBwMkHAgEgpDYDgQGApBSGSEAojJBSGSIAkFIZIZREFSGURlEZRGM0qiNgbAGRK0TAyQSRMAYzEZmrAYjGYMgsAVhbACwCB2kJY5uA4Cg4MPSGCYGBkkmA4CkHAsBgKQUHAoMBSGDgWQSGSCkFIQCQ2A4GSIFURlEZIbAgMBURtoyiSKojqI20ZRNAqiNtGUQiiNA2jYICLgWTGbK5SM2krYrJzA2Z1I2K2BsKQagSLFECiOkSDBB9gRDjoYkUFow9JWVyGYr4mbUVVcF8KiZhqrBR7VtOXt635PXXVkyQqdzLRu1Nc+IKlTBv2T7g6ukhkjBa3fRs6EeJ148pynw52YiiMkFIZI2wCiMkFRHUSQKIyQVEdREFUR0gqI6iKKojqIyiMoiC7RJFziI4ilbQrLWiuSMaVUyvBbKIko5MUqpMXBd5ZPLMpSoliQ8aRaqQpSoj4LfLB5YhUEs8hkA44kWOZqdU0QkYnLXewHTM9VYNmSupHJcvkRgnUzwZz7un25HQuaPY58qjzhnh8t/K7cWOFVxfBm6F5uWHz6MorUo80Z08HnnK8XTFzrNS4Pqeh0y93LD5nmX0Z1dNfFHXwc7OTHPjMelSHURKHFIuSPqvHYiiFRCkOoiMBRHUQpDxiKBRGUR1Eoq3Ki8Z9C1LmsLJVGtmRzdV1pRWxPj1Bp9zuWc8/0Me2bkPS5ruNcM9DLUuEjDf63CKxuWF+pyXqnmPCZnl5pPjTx4V3Pacs0JZOZZ92de3jlDLosxW6eQeWbFTCqBoMflDRoGx0Uhcdg1KFSHVIujAtjAtTN5IPLNmwSRaGbyiF2fRkJPEQkmWo49G7NlO69Tw8fLK9t4tvmMkq3coVYjnk692epqkzBcSXZFld9mYKkn1PL5ObchJR7MSVNkWcmmnLhxWTz/AG2xYwdPTJ4a9RPZVLkabS3wzp4+NnJnlfh6a2XuovSM9kvdNUT6sry2CojpEQ8UOs4kYliiSMR92OY6MZ72v5dOU+y/U8Xda5Le3z4cumTo+KNaTxTg/wCrB5SUsvJ4P/R5/nOL0+Lx/tXVrlzeXz5mj+KOMNsevNmAODxznZ8u2Q1Sq3zZu0x4kuH1MBv02Tbwh4X+Wq/T1dlFcO52KBydPjwTf9zpQn2PozyR5r463Uyxy7Gak/8AfQt3m/Yx0wkyQh3JKp2QFkO5xekkR1O3/wAK4otUB7s4XiybSxRBJl3HVXghNwA7rq+RqRbCqUoOT5Ove207k0QrnLUh412jpOdGN9Wp6mfze5nlVyLuC8ljqWN/KhNVKag5pSWKlOnWg01jjGaaZ2IXVndynvpqwquKkqtOU61rOplKUXSxmmnxfBtLHLD4eUVVlkKwarHq34XqJrbtqwllxrUZxnRljHDfyT96PuvD95cBLa2w+Jx7XXatJJU6tSEU8qMZzjFPKeducfCn9EdC38QqTcqixKTy3FcMvrg9Hj8k/XKyu7TjgtRloXMZrMWmmXqZ65yc+q5FkShTLI1B7rqu8xLmzzHivWJRl5dN8NvvNepT4lvJeaowk0lHjh9cmTSrL2h1d7blhcXzPN5PLeX8Y6ceGfNcV5fFgOlqFp5cXFLOHz6nOweKzK7IiMgATTa2zm+COzbads5/Yy6Q/kjtSjFLMpfTPFmLyx34cJmrKMscEdCjJrmcSnexT4fcud/l8ZLB24cqxzkdx1sdR6dXPM4kLmPc1K9iuckl6s7Tm4Xi7cKiQs6pyVq9JfzIlM/EVFfGmPsHV36UvkXqR5R+LaaeE2/VLga7bxNSlHMpbfR8w9g6PQ7xJyODW8VUY8pbvlxM1TxfT6ZxyD2n1vSZRDyr8XU/X7Ige1et4tIOApBwcHQpA7SYJCooO0XAcigaAPvGp1ducY4prikwSvIVImA7STZY6k6T7rsdP/Ey4e6+Tz8zgYJg3PJyn0Osdql4nkn70U1n5FF7r9ScpbG4weMLqczaDaN8nKrIslcyeW3lvi2+ZZZ6lOllwf4uZnwDaY2/ZXVb6c223nPMpchoUmyyNs2Fv9pQkHabI2jGVsGlmpVJR5F06tR9X+5aqJf5PANO1gUJd392R033ZvVMDpl2GMSjLOcvKJKMnzbfzbNewG0eyZPKYVRZp2g2lqZnRF8o1TgV7S1KPKI6ZdtFaJKtiIWbQkFKQcFigMqYlSkTaaFTHVMFjLsJ5ZvhbN8otmiOnv4nGP8AU8FpxylRCqDOt5VOPObl6RXD7sm+Pw0/rJ5/QNWOWrd9g+yvtj5nRkpPsvRJIWNo2+rf3HV1c50f98weV6M9bpXg2vcNKFPCfWXBHpZeE7TT47rmXn3GMqjHo/Vfv9jN8kjU4V85ttGqVFuSxBfE+CKK1FReI+969Poet1S5lcPGFGmvw0ocIr59ym30Hd0/Qu8/V0eUjbN9DfYWC3LzIuUHzxwkvVHqoeH8dDoUNIS6BfJGpwcmv4EnCnGvSl5ltPgqq47X+Wa+FnPqaTKH4o/VH0DQdQnZze1KVGfCrRlxhUj8u53dQ8J07qk69hxi+M7V8ZQfVR/Y4W2/R64+OSorpzM87d9j2d34fTbWHCS4NPg89jBV0WUOccr9Tn7MF4vNwt2Xytng7tK0WcNYfqjctITXIvcpxeS8gEqR6x6CiiroLH3RdXlnSFdI9FLRX2Kauk4NTywdXBdMVwOvKwK1Ys17Yz1cuVMqcDtSsTPUsjU8kXVy3AVxNlS3wUTidJdZsU7QFmCGtSU7eT5IvVlj8UkhISlLq/pwNVGxb6DbjUmqvLprq5P0XAir4/DBL58TqUdH9DTHSUuZjtG+rib6kurS7LgPTsZPnk7sLNLoX07UO66uRS0w00tIlLhGOWep0jQZ1mlCDfrjgvqfQ9C8DwprdUw316I5+y34jVkj5jpfgKpVa3cP+mKzL79D2dj4ApW8PMq7acV1lxkz1V7rtvapwoxjOouHD8MX6s8te6hO4luqSb7L4Y/JGOXK/ta4zfxz9T1iSTp2kfLhydVr/mS+XY8/DQ51G3JttvLby22esjbI3Wlsuxz743115zT/AAdnDkduOhQprkjv0oJIx31RHO87WpxkedurdIxOPHgdC6fFmKTOnEVW6Zu0jUZ29RTpvD6r4ZLs0Y1MeLNMvcTsqGpw3xSp3MV73f6916nmL3R50JOFSL+fNNdyafdOElKLcZLk0e1s7+neQ8usl5mPv6x7P0LJz+L8Vn/n/Y+d1dHhPisL16FL06cPVHstU8PSotyjxh+Zf6o5imlwfD+zPLz4cocl+Y4lOS6kqRida4tISXLD7nntSpyp5w8o4zf1bn2lSCMV1FGGrqrXMolquep2nGjYvnSQnlJC+2p9RHcrubwYeUDLWgWu4M9WsagxhuUkcyobrqqYJs9XD6c+SsgcEOusOpaWiO1a0UuhwqGoRXVHSo6tD8yM2V2ljrpAVHJhhrNP8yO1p+qWaW6rW3P8kU8fVmLLPxuWGsNGnVeIRb9eh7PRfAaynU959vhRNB8V2EY5lcUoJcoLKkPq/wDxHpNOFrOGOTqN4+xz+ar/AI9BcXdtYw97G7HCEUs/Y8pq3jCrXyk/Lp/kjzf9TPPV77zG5OpGUnze+LZS8vlh/Jx/ccWNsr4NO/S6nLq0Z4ztkZZSl6l0OvU0tRT6nUtr5Hire5xzZ1bfUF3OfLg1K9b7dwMNzdZ6nIeoPoZat+1zyZnBrW+tMxVahhraoYquotnWcGLXVddIeFwcD21jULxylti/e/L1NdGdekp3aXU20dW24aeMepwaemXEllU5Y74aX3Lo6DcvnFL5zgv7szk/trX0TRPF9OpilXay+Cm+UvSX7lHiXQnGLq0feh+KUFxcV3XdHgJ6PcR6w/7tL/2OxoXiavbtUq+ZUeSlujOVP9eKG/Mz+mMy7HMq65syunVM4t/re/O1/Q9Z4k0Shcp1KFSEarWXHclGf7M+bXdvKEmpLEk2gnDjTasrVd3zMdRdgOp3+5N31Rrpn054onctCq/Y9SKZkqUTck/WLbGpaiwu9yc2SaF3mukXZtqVMlTKfNCqprBqwgvmELE5iqMPmv1E2kwdAsVZ9wqu+5VgmCTQruS6jrUJdzJgmCWt38Sl3Yy1Wa+J/dnPIS2urT1+tHlUn92P/iSt1m38+JxyBi2utLXqr5y/0Gh4gqL4mccBYdr0EfFlZcpC1PFld/F+hwckLrF2rqz8QVn8b+yKZaxVf8yRgAWLa3PVav8AmS+4jv55zvllcnl5MpCGui9fuHwdeq0unmSx/caGv11/Nn9ZNnMAWRbXYXiWv/mS+5roeL6i55l9WjzhEF4y/h2vUvxpP8v/AJMrn4s3fihn6nmyZM9OP9LtXfev03zptfIH8XpdFJHByA11i7O/7fTfxNfMKrRfKaZ5/IdxZFruypZ7fRlFSgzlKq+7+5ZG7kurLA1Si0LkSN8+vEntS7Cj7yCedEBJSEhBAAIQkKIQhICEISFEIQkhGAhIQMhCQEAQkhCEBARBISAgSEkAQhISEISAhCEUIEhACEIKEhCEn//Z"/>
          <p:cNvSpPr>
            <a:spLocks noChangeAspect="1" noChangeArrowheads="1"/>
          </p:cNvSpPr>
          <p:nvPr/>
        </p:nvSpPr>
        <p:spPr bwMode="auto">
          <a:xfrm>
            <a:off x="80963" y="-920750"/>
            <a:ext cx="2466975" cy="18478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0437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1" y="763761"/>
            <a:ext cx="8221560" cy="504056"/>
          </a:xfrm>
        </p:spPr>
        <p:txBody>
          <a:bodyPr>
            <a:noAutofit/>
          </a:bodyPr>
          <a:lstStyle/>
          <a:p>
            <a:r>
              <a:rPr lang="es-CL" sz="2800" b="1" dirty="0" smtClean="0">
                <a:latin typeface="Calibri" panose="020F0502020204030204" pitchFamily="34" charset="0"/>
              </a:rPr>
              <a:t>Lo que falta en el proyecto de ley</a:t>
            </a:r>
            <a:endParaRPr lang="es-CL" sz="2800" b="1" dirty="0"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46449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s-CL" sz="19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Los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cambios propuestos no son suficientes para asegurar una respuesta completa a los desafíos que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enfrentan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las pensiones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los chilenos: mayores expectativas de vida,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baja densidad de cotización,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menores retornos de las inversiones, y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expectativas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y demandas de la población.</a:t>
            </a:r>
          </a:p>
          <a:p>
            <a:pPr>
              <a:buClr>
                <a:srgbClr val="C00000"/>
              </a:buClr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Los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cambios propuestos no mejorarán la situación de los pensionados del Pilar Solidario que reciben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la Pensión Básica Solidaria (PBS).</a:t>
            </a:r>
          </a:p>
          <a:p>
            <a:pPr>
              <a:buClr>
                <a:srgbClr val="C00000"/>
              </a:buClr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Faltan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propuestas para mejorar las condiciones del mercado laboral y, en consecuencia, la baja densidad de cotizaciones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566928" indent="-457200">
              <a:buFont typeface="+mj-lt"/>
              <a:buAutoNum type="arabicPeriod"/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4027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5" y="763761"/>
            <a:ext cx="8365576" cy="504056"/>
          </a:xfrm>
        </p:spPr>
        <p:txBody>
          <a:bodyPr>
            <a:noAutofit/>
          </a:bodyPr>
          <a:lstStyle/>
          <a:p>
            <a:r>
              <a:rPr lang="es-CL" sz="2800" b="1" dirty="0" smtClean="0">
                <a:latin typeface="Calibri" panose="020F0502020204030204" pitchFamily="34" charset="0"/>
              </a:rPr>
              <a:t>Lo que propone la CPC</a:t>
            </a:r>
            <a:endParaRPr lang="es-CL" sz="2800" b="1" dirty="0"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484784"/>
            <a:ext cx="8229600" cy="4941168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s-CL" sz="26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Para mejorar las pensiones en el largo plazo, es imprescindible </a:t>
            </a:r>
            <a:r>
              <a:rPr lang="es-CL" sz="26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aumentar el ahorro</a:t>
            </a:r>
            <a:r>
              <a:rPr lang="es-CL" sz="26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para lo que proponemos:</a:t>
            </a:r>
          </a:p>
          <a:p>
            <a:pPr marL="109728" indent="0">
              <a:buNone/>
            </a:pPr>
            <a:endParaRPr lang="es-CL" sz="17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1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.1 Aumentar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la tasa de cotización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en hasta un 6%,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como resultado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Aumentar la 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tasa de cotización obligatoria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en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3%, con cargo al empleador.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Crear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un nuevo mecanismo de ahorro voluntario, donde el empleador aportaría un 2% y el trabajador, si voluntariamente acepta el plan, un 1% 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adicional.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CL" sz="17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De esta manera, se lograría una tasa de cotización total de 16%.</a:t>
            </a:r>
          </a:p>
          <a:p>
            <a:pPr>
              <a:buFontTx/>
              <a:buChar char="-"/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1.2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Realizar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ajustes en los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siguientes parámetros: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A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umentar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gradualmente la edad de jubilación para 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hombres y mujeres.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L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imitar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los componentes no imponibles de las 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remuneraciones.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M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ejorar la fiscalización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del pago de las cotizaciones 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previsionales.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E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valuar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la ampliación del 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uso del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fondo solidario de cesantía para cubrir las lagunas previsionales de 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quienes están cesantes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por un periodo de 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tiempo.</a:t>
            </a:r>
            <a:endParaRPr lang="es-CL" sz="17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11193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3" y="763761"/>
            <a:ext cx="8293568" cy="504056"/>
          </a:xfrm>
        </p:spPr>
        <p:txBody>
          <a:bodyPr>
            <a:noAutofit/>
          </a:bodyPr>
          <a:lstStyle/>
          <a:p>
            <a:r>
              <a:rPr lang="es-CL" sz="2800" b="1" dirty="0" smtClean="0">
                <a:latin typeface="Calibri" panose="020F0502020204030204" pitchFamily="34" charset="0"/>
              </a:rPr>
              <a:t>Lo que propone la CPC</a:t>
            </a:r>
            <a:endParaRPr lang="es-CL" sz="2800" b="1" dirty="0"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94116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s-CL" sz="2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Para mejorar las pensiones en el largo plazo, es imprescindible </a:t>
            </a:r>
            <a:r>
              <a:rPr lang="es-CL" sz="2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aumentar el ahorro</a:t>
            </a:r>
            <a:r>
              <a:rPr lang="es-CL" sz="2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para lo que proponemos:</a:t>
            </a:r>
          </a:p>
          <a:p>
            <a:pPr marL="109728" indent="0">
              <a:buNone/>
            </a:pPr>
            <a:endParaRPr lang="es-CL" sz="17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1.3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Para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mejorar las pensiones de los grupos más vulnerables, se plantea: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s-CL" sz="1800" dirty="0">
                <a:solidFill>
                  <a:schemeClr val="tx2"/>
                </a:solidFill>
                <a:latin typeface="Calibri" panose="020F0502020204030204" pitchFamily="34" charset="0"/>
              </a:rPr>
              <a:t>A</a:t>
            </a:r>
            <a:r>
              <a:rPr lang="es-CL" sz="1800" dirty="0" smtClean="0">
                <a:solidFill>
                  <a:schemeClr val="tx2"/>
                </a:solidFill>
                <a:latin typeface="Calibri" panose="020F0502020204030204" pitchFamily="34" charset="0"/>
              </a:rPr>
              <a:t>umentar </a:t>
            </a:r>
            <a:r>
              <a:rPr lang="es-CL" sz="1800" dirty="0">
                <a:solidFill>
                  <a:schemeClr val="tx2"/>
                </a:solidFill>
                <a:latin typeface="Calibri" panose="020F0502020204030204" pitchFamily="34" charset="0"/>
              </a:rPr>
              <a:t>gradualmente la Pensión Básica Solidaria y la Pensión Máxima con Aportes </a:t>
            </a:r>
            <a:r>
              <a:rPr lang="es-CL" sz="1800" dirty="0" smtClean="0">
                <a:solidFill>
                  <a:schemeClr val="tx2"/>
                </a:solidFill>
                <a:latin typeface="Calibri" panose="020F0502020204030204" pitchFamily="34" charset="0"/>
              </a:rPr>
              <a:t>Solidarios.</a:t>
            </a:r>
            <a:endParaRPr lang="es-CL" sz="18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s-CL" sz="1800" dirty="0">
                <a:solidFill>
                  <a:schemeClr val="tx2"/>
                </a:solidFill>
                <a:latin typeface="Calibri" panose="020F0502020204030204" pitchFamily="34" charset="0"/>
              </a:rPr>
              <a:t>E</a:t>
            </a:r>
            <a:r>
              <a:rPr lang="es-CL" sz="1800" dirty="0" smtClean="0">
                <a:solidFill>
                  <a:schemeClr val="tx2"/>
                </a:solidFill>
                <a:latin typeface="Calibri" panose="020F0502020204030204" pitchFamily="34" charset="0"/>
              </a:rPr>
              <a:t>liminar </a:t>
            </a:r>
            <a:r>
              <a:rPr lang="es-CL" sz="1800" dirty="0">
                <a:solidFill>
                  <a:schemeClr val="tx2"/>
                </a:solidFill>
                <a:latin typeface="Calibri" panose="020F0502020204030204" pitchFamily="34" charset="0"/>
              </a:rPr>
              <a:t>los desincentivos a la cotización que están presentes en varios programas sociales del </a:t>
            </a:r>
            <a:r>
              <a:rPr lang="es-CL" sz="18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Estado.</a:t>
            </a:r>
            <a:endParaRPr lang="es-CL" sz="18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s-CL" sz="1800" dirty="0">
                <a:solidFill>
                  <a:schemeClr val="tx2"/>
                </a:solidFill>
                <a:latin typeface="Calibri" panose="020F0502020204030204" pitchFamily="34" charset="0"/>
              </a:rPr>
              <a:t>I</a:t>
            </a:r>
            <a:r>
              <a:rPr lang="es-CL" sz="1800" dirty="0" smtClean="0">
                <a:solidFill>
                  <a:schemeClr val="tx2"/>
                </a:solidFill>
                <a:latin typeface="Calibri" panose="020F0502020204030204" pitchFamily="34" charset="0"/>
              </a:rPr>
              <a:t>gualar </a:t>
            </a:r>
            <a:r>
              <a:rPr lang="es-CL" sz="1800" dirty="0">
                <a:solidFill>
                  <a:schemeClr val="tx2"/>
                </a:solidFill>
                <a:latin typeface="Calibri" panose="020F0502020204030204" pitchFamily="34" charset="0"/>
              </a:rPr>
              <a:t>la forma de cálculo del Aporte Previsional Solidario de Invalidez con el que se utiliza para los casos de </a:t>
            </a:r>
            <a:r>
              <a:rPr lang="es-CL" sz="1800" dirty="0" smtClean="0">
                <a:solidFill>
                  <a:schemeClr val="tx2"/>
                </a:solidFill>
                <a:latin typeface="Calibri" panose="020F0502020204030204" pitchFamily="34" charset="0"/>
              </a:rPr>
              <a:t>vejez.</a:t>
            </a:r>
            <a:endParaRPr lang="es-CL" sz="18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endParaRPr lang="es-CL" sz="19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1.4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U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na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entidad técnica independiente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que revise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permanentemente y ajuste periódicamente los parámetros del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sistema.</a:t>
            </a: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4109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5" y="763761"/>
            <a:ext cx="8365576" cy="504056"/>
          </a:xfrm>
        </p:spPr>
        <p:txBody>
          <a:bodyPr>
            <a:noAutofit/>
          </a:bodyPr>
          <a:lstStyle/>
          <a:p>
            <a:r>
              <a:rPr lang="es-CL" sz="2800" b="1" dirty="0" smtClean="0">
                <a:latin typeface="Calibri" panose="020F0502020204030204" pitchFamily="34" charset="0"/>
              </a:rPr>
              <a:t>Lo que propone la CPC</a:t>
            </a:r>
            <a:endParaRPr lang="es-CL" sz="2800" b="1" dirty="0"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28800"/>
            <a:ext cx="8229600" cy="4941168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es-CL" sz="26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Para mejorar las pensiones en el largo plazo, es imprescindible </a:t>
            </a:r>
            <a:r>
              <a:rPr lang="es-CL" sz="26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aumentar el ahorro</a:t>
            </a:r>
            <a:r>
              <a:rPr lang="es-CL" sz="26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para lo que proponemos</a:t>
            </a:r>
            <a:r>
              <a:rPr lang="es-CL" sz="2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:</a:t>
            </a:r>
          </a:p>
          <a:p>
            <a:pPr marL="109728" indent="0">
              <a:buNone/>
            </a:pPr>
            <a:endParaRPr lang="es-CL" sz="17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1.5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Avanzar hacia un sistema con mayor competencia, mayor eficiencia y máxima transparencia, revisando el modelo de cobro de comisiones, creando Comités de Vigilancia en cada AFP, y fomentando una mayor y mejor educación previsional.</a:t>
            </a:r>
          </a:p>
          <a:p>
            <a:pPr marL="109728" indent="0">
              <a:buNone/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1.6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Reducir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las lagunas previsionales, fortaleciendo el trabajo formal a través de una mayor flexibilidad laboral, mejor sistema de sala cuna,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dentro de otras propuestas. Para mayor detalle, se puede revisar el informe de la Comisión Asesora de Pensiones CPC acá:</a:t>
            </a:r>
          </a:p>
          <a:p>
            <a:pPr marL="109728" indent="0">
              <a:buNone/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  <a:hlinkClick r:id="rId3"/>
              </a:rPr>
              <a:t>http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  <a:hlinkClick r:id="rId3"/>
              </a:rPr>
              <a:t>://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  <a:hlinkClick r:id="rId3"/>
              </a:rPr>
              <a:t>www.cpc.cl/wp-content/uploads/2017/01/Informe-Pensiones-CPC-FINAL.pdf</a:t>
            </a:r>
            <a:endParaRPr lang="es-CL" sz="19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1.7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El tema previsional tiene implicancias de largo plazo, por lo que será de vital importancia que la reforma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se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realice con la rigurosidad técnica que el tema amerita y abordando todas sus aristas.</a:t>
            </a:r>
          </a:p>
          <a:p>
            <a:pPr marL="109728" indent="0">
              <a:buNone/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1390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4149080"/>
            <a:ext cx="7660432" cy="2520280"/>
          </a:xfrm>
        </p:spPr>
        <p:txBody>
          <a:bodyPr>
            <a:normAutofit/>
          </a:bodyPr>
          <a:lstStyle/>
          <a:p>
            <a:r>
              <a:rPr lang="es-ES" sz="3900" b="1" dirty="0" smtClean="0">
                <a:latin typeface="Calibri" pitchFamily="34" charset="0"/>
              </a:rPr>
              <a:t>   </a:t>
            </a:r>
            <a:r>
              <a:rPr lang="es-ES" sz="1800" b="1" dirty="0" smtClean="0">
                <a:latin typeface="Calibri" pitchFamily="34" charset="0"/>
              </a:rPr>
              <a:t>Ricardo </a:t>
            </a:r>
            <a:r>
              <a:rPr lang="es-ES" sz="1800" b="1" dirty="0" err="1" smtClean="0">
                <a:latin typeface="Calibri" pitchFamily="34" charset="0"/>
              </a:rPr>
              <a:t>Ariztía</a:t>
            </a:r>
            <a:r>
              <a:rPr lang="es-ES" sz="1800" b="1" dirty="0">
                <a:latin typeface="Calibri" pitchFamily="34" charset="0"/>
              </a:rPr>
              <a:t> </a:t>
            </a:r>
            <a:r>
              <a:rPr lang="es-ES" sz="1800" b="1" dirty="0" smtClean="0">
                <a:latin typeface="Calibri" pitchFamily="34" charset="0"/>
              </a:rPr>
              <a:t>de Castro </a:t>
            </a:r>
          </a:p>
          <a:p>
            <a:r>
              <a:rPr lang="es-ES" sz="1800" b="1" dirty="0">
                <a:latin typeface="Calibri" pitchFamily="34" charset="0"/>
              </a:rPr>
              <a:t> </a:t>
            </a:r>
            <a:r>
              <a:rPr lang="es-ES" sz="1800" b="1" dirty="0" smtClean="0">
                <a:latin typeface="Calibri" pitchFamily="34" charset="0"/>
              </a:rPr>
              <a:t>     Vicepresidente  de la CPC</a:t>
            </a:r>
          </a:p>
          <a:p>
            <a:endParaRPr lang="es-ES" sz="1800" b="1" i="1" dirty="0" smtClean="0">
              <a:latin typeface="Calibri" pitchFamily="34" charset="0"/>
            </a:endParaRPr>
          </a:p>
          <a:p>
            <a:r>
              <a:rPr lang="es-ES" sz="1800" b="1" i="1" dirty="0" smtClean="0">
                <a:latin typeface="Calibri" pitchFamily="34" charset="0"/>
              </a:rPr>
              <a:t>       </a:t>
            </a:r>
          </a:p>
          <a:p>
            <a:r>
              <a:rPr lang="es-ES" sz="1800" b="1" i="1" dirty="0">
                <a:latin typeface="Calibri" pitchFamily="34" charset="0"/>
              </a:rPr>
              <a:t> </a:t>
            </a:r>
            <a:r>
              <a:rPr lang="es-ES" sz="1800" b="1" i="1" dirty="0" smtClean="0">
                <a:latin typeface="Calibri" pitchFamily="34" charset="0"/>
              </a:rPr>
              <a:t>      </a:t>
            </a:r>
            <a:r>
              <a:rPr lang="es-ES" sz="1400" b="1" dirty="0" smtClean="0">
                <a:latin typeface="Calibri" pitchFamily="34" charset="0"/>
              </a:rPr>
              <a:t>12 de septiembre de 2017</a:t>
            </a:r>
          </a:p>
          <a:p>
            <a:r>
              <a:rPr lang="es-ES" sz="3200" b="1" dirty="0">
                <a:latin typeface="Calibri" pitchFamily="34" charset="0"/>
              </a:rPr>
              <a:t> </a:t>
            </a:r>
            <a:endParaRPr lang="es-ES" sz="1400" dirty="0">
              <a:latin typeface="Calibri" pitchFamily="34" charset="0"/>
            </a:endParaRPr>
          </a:p>
        </p:txBody>
      </p:sp>
      <p:pic>
        <p:nvPicPr>
          <p:cNvPr id="5" name="4 Image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5445224"/>
            <a:ext cx="1589392" cy="987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AutoShape 8" descr="data:image/jpg;base64,/9j/4AAQSkZJRgABAQAAAQABAAD/2wBDAAkGBwgHBgkIBwgKCgkLDRYPDQwMDRsUFRAWIB0iIiAdHx8kKDQsJCYxJx8fLT0tMTU3Ojo6Iys/RD84QzQ5Ojf/2wBDAQoKCg0MDRoPDxo3JR8lNzc3Nzc3Nzc3Nzc3Nzc3Nzc3Nzc3Nzc3Nzc3Nzc3Nzc3Nzc3Nzc3Nzc3Nzc3Nzc3Nzf/wAARCACSALIDASIAAhEBAxEB/8QAHAAAAAcBAQAAAAAAAAAAAAAAAAIDBAUGBwEI/8QAQhAAAgEDAgMFBQQHBwMFAAAAAQIDAAQRBSEGEjETQVFhcQcigaHBFEKRsRUjMjNictEXJVKCorLwNJLhQ2Nzs/H/xAAaAQACAwEBAAAAAAAAAAAAAAABAgADBAUG/8QAKhEAAgIBBAEEAgAHAAAAAAAAAAECEQMEEiExBRMiQVEyYRQjgaGxwdH/2gAMAwEAAhEDEQA/AMXHWu0KArSAFDFdrtQgFFXnh/g2K+4ZTUpAxup5ysCM/KnIuMk4Gc5J7xVIjGT5V6D0TTuw4c0qDlwYrJHP8zLzH5tTwq+SGbW/C8Cg9tDbsQce62fqaq2qwLHfSpAkaxIxUYZTnB61rOpwrb20kwGOQM2fQZrHjnmbPUjfzq3LVcEHNpYz3MqRwxxSM3RVZTmtk4P9mui6tw3DLqtrPDeksHaKcjG+2Bkr0x3VlnCPu6zakd74+RH1r0VwhLmCSMnuDVVO1jtEPNOtac2m6rdWbAgwytGebrlSR9KaKlX72w6ctpxpcyKMLcokw9SMH5qapKpRirVkCqlGC0cLRgKsSAExQxSnLQ5aJBPFc5aV5a5y1ACLLTeVcU+K0hMm1LJBQwYUQilnXFEIqgInihR8UKhBGuigK6BUIDFDFGFdAqEDQR9pIqDq2wr1HJEtvAVYhRHGqDO3QAfSvO3BdlHqHFOl2k5PZS3SK2OuM1vWqalcpG/KVGcfcU/Sg5NdDRVlV4rJTQLxh17JgPj7v1rIXhdWPNg5G2K1vifVbiHQ5ZFEfNkDBiUjr6eVZlPrV5Icv2BPiIVH5Cq8mom5Uo/3H9NfYbSe1trmGeJcujBgD31ufAOrw3siiNgCyEFGOGHwrGYNdvI9Id0+zh1k2P2aM+HitPOEeM9YTiGwRpoezedUbFrECQTjqFyKPqzcdu3v9g2r7Lx7c7Mm5068UftQtGx9GBH+6soC71vPtIhjv+Drq4dQZLcKykDpl0zWFYwa0YXcStnAKGMdaOBSlvH2lxHH3k7VekAeQaLdTpG6quHGVBcAn4Zp2nC99INuzGf4qtWm2pLrIc8iDYY2AGwqWiAEYPUYJqxqKDRlWoWclhcGCflDgZIBz1pFVyM5HxqS4mk7fWLhhggNyg+gxUcqnkBG9VvslEjoGiy67qMdhazQpLJkr2j4Gw9D+FTPFHs71Xh/TWv53t5oVYK3ZMSVzsCcgbZqE0G8k07VrW7iYh4ZVceeD0r0XdQW3EGgSQMQbe7t8A+AI2PqOvwqnLJxa+iUeUpkwcUiRUxq9jJZ3s9tOvLLE7I48CDg1GOmKEkQQxQpTlNClogzFGFFowpSBgKMBXAKUAopELD7PSE4y0ZmOALyPf44+tbVq0fuH4D86wvheX7NxDps/Ts7qJyfRwa9AatGAGA6bUsuBomfcaqU0QA97b/gay961Dj2Zf0eiZ+9j5GsvfqfWsjXvZol0hyp/uiQf+6PpRNEPLrNkR1FxGf9QpRcDSn/APmH5Ck9IH95QN4SKfnTviivs2rV9a+3cM8RWRjCi3iTD5zzZZe7urIyPePrV3SYvw/xHKfvvDGP+8f0qlkb1q0rbi2/sGaKi1RwCnWmSyWt4JuzjcLuAxOdhnuPjSKipGxt+07T+FB+f/ipqMsoSjGPz/o2+P00MqnOfUUScXGYt4pIGSFHOAAeYjH4+lFuOKbiG0dxGi8oY9D5+dVaS1Ek7se9j+dDWnFvpCRA+845fhnNJj1EpXfwHLijFXtImTVp2cuQpLdcj/zRU1WZfuJ8/wCtR9ObK2FzIVLYwMjaq1kyN9mSl9DkavOHDBUz6Vu3sX4ol1fRJLK5KmS0k5V8eRtx8+YfhXn25h7CUoSDjvFXf2Pav+juJHiZsR3EWD/Mp2+RaipSlLbIDSon/a7poteKZZ0X3LqNZhgd+OVvmuf81UF1rYPbFGtxaaZdqPe/WRlv+0j61ksiYNaofgrKGNeShS3LQqUAhhR1FFApRRVaQToFKqtFUUvGtMkQWtsxuHHVd69E9qLzTIbhSGEkYbIrzzGMEeVbd7P7sX3CkUZOWg/VnxwBgfJaGRdMaLKZ7RIysERPdJ9DWcv1rTvaWypDFGR75fI9AN/zrM2G5rJkXuLvgM7j7NyA/fJ+VKaQB9tjbwYU0frS9rJ2MkZ6e/vQ+gLsv3N2XBt4en2nUlUeYUOfz5aq+N6sWpv2XDOk2/3pGmuW/wAzBR/tNQAXet2ljWMXO7mBRU/w8okv5YSN3hyvngj6GoRFpZpZ7dEuLWQxzw55WXGcEEH5E1XrE4uGT6Z0vFTTWTF8yXH9BS+tTBfSx93NkHyO4/55VVdfuVnnREYMsa426Z76fT6jcicSTzyytsSzMSSPLwqFuSGlcrnlLHHN1xWRNW2vkTNNyVMbU6sLhLd3Z87jApsRiuUydOzIw08hlkZzsSc090C5NpqcU4OCp2/Ko89KNFzdovJ+1najF1JMBsXFmotf6JpaFix5Xkb/AEgH5NVGnTBqcdzPGg35UQIvoO/4nJ+NRt1Hg11NntKJfkR3LQpUrQqqgECBSiiuAUtGmarSICNc05RcUVExS6LTpEOqK0j2SX3Jc3Fg592ReZfXr9D+JrPFWpvhG6ez160ljYKTKoy3Tc7fDOM+WamRXBhiTXtTf++EhX/04xn1O9Z3MCpO1aN7Rrd34kncK3IeUjbuxVDvIiCTXP3KTtF7TSI/GWpRF5pkQd9KQIMkt3CpLhWxGoa/Akg/UREzTE90aDmb5Aj41F2KTuvkrcQ2vdawRw48CFy3+otUaqU4upXuLiSaX95K5d/UnJ+dcVa62OKUUiqTthVSjqpA2o4FHAqyUVJbWGE5QkpR7RBapbpJkqoVgMEDbbxFQTqQSC3Q4NXS6tEnU5A5hVevrIxEl+oH7R6EVx8unlgf6Oh6izrcuyGkwBtSWKczphQRgg7giixRM5woyaS6VsqUHKVIRVCxwBvU1oujPPMJZV/VpvjxNPdH0gnEkoA8KskMCxKFUDA6Vp02GU5bmuENqIRwx2t+7/BwIFXFNLqPINSBFNrkbGurJcGAhym9ClSNzQrPRCuIuadItcRKXRdqqSABVpVRXFWlVWnQQAUtEeVgckY3yOoogFHA8qJDT3Ca/p1rqEgDPJFyTEfdkUYJ/M+hFUHiXSjZOSDlS2AatnswvIje3GnXjMYZ4yyLk7OvePD3c/h5VZOKOF7a+h5Y3cKcEFWA+lcWWGWDJSfBrWRTjTMMkASFj31N8KsLXSdRmx+tuOW3T+XPM/8AtVf8xq0/2cTXuYoJ2jHXMke34g/SozV9Pt9KuP0ZbAlbX3HdurydWP5DHcF9a14IqciqTojiuTSijAoCjV1UUnQKOBRRRwaYh3FJXFss6crDello4xmg0pKmGMmnaKhqmmvZgSSKCjsRGQCM4xnu7gR+NO9Es2kJDIBEAMFTnJ9au2o2yXnCkMhAP2W6kAPgHRT+aGomxgFtaQoAB7pJHqxP1/KufDSJz5fBsWscbcVTFUQKMClAK5tRs10kqMbduzhFNrgbGnRO1Nbg7Go+hSMI3NCjEjJoVnsJDKvlSqiigilYT747++lATfDfDOoa/NyWUXuAjnlc4Rfj9OtXOT2Uzpb5j1OFpsdGiIXPhnJ/Kr7oNlb6NoVpawgDljBYj7zEZJ+Jp0Ln3uvu+Brz+p816WXYWKFowLWNGu9IvWtLyPkkXoQcqw8Qe8VbOEOBf0raLfahK8Nu+ezRAOZx0zk9Bn41cOM9KttWsSdhcRqWhfP3vA+RwB+BqW09oodOtoIfcSKJVwdsYXGPlT6jyU54P5X5CrvkgU4ItrOWK70WaSO6t2DokrcyuR3eWenhvUJxRql7pa3USu0MisTFzJkMpGVxnI78EeINaDbsxbKkYHXeqd7RrRpbcTheZAnKf4SDt+IYfhVGg1M9Q1DN3+yxUhrwJret6jpt/dvaM7QwYgdN1eQnA9w+G52227qizwbrd3cmSeIR9oxZnlkB6nckDJqx8BXs/wBlvUltmhhTsOzDr7z8yseb0wFwB0B76motUgnTtYZhKr7hwcg1o1HkP4W1BCdlT/s9bkx+kF7Tw7I4/P6VWNb0W70adY7pPdYZSRd1f0P0rTzcZYnmJzUBx1MbrTLaxhjaW5kmDRqv7WACCfTcVl8Z5zJlz+nk6Y0oJKzPRIKMGqbteCNYnTmdraEn7ryEn5A1F61oOp6KV+2wlUf9iRTlW+Pj5V6XHq8OSW2ErK6YmHowYVHoz5604XO2TWpMBZ7FufhfVUP3ZIW/+wVDysAVHhGg/wBAqQ0044f1fBz7kRO/gx/rUbKh5v8AKv8AtFLFe5hZwPRucUkUYVzDVZQBUybUyupfdO9LMGxTG6JwaWXRBv2lCkt6FZyDSOF3YAAknoB31qfB/s5hVEu9fLMxGRag4Cj+MjfPkPnUL7PLC3m4gRrlQ3YxtKgP+IYA/DOfhWsLJzHkRgAOprkeS1c8MlCAYq0cuCiYRCQgxyr/AIR0phcXYiQnPQE9afTTRxxlRUNqV1F2LK+MHrXlM2njmy7pSos3bUQN5ryXN0Y0mVuzOGAPRvD8KkItZRIhlsVWtF0uK81meQMRB3oD1b/8xVoutLsxEUCKNtvd6GtKw+mva+Cq2x/petxTWzxow5xnajS3EUtnIl2qSRF151bpjJyflWU8Rz3mkXnJak757N+bAHlt161KaDLxFJYahJqaskZs2eINgPzAgg8vXpnrVmPTZW45N3CGUi58R6wqwR2ME3ZXN4XjRh1Axu2O8gE4HiRTeC3+z2UfZxNCiKFVQMAAdNqV4aX7TaxXt5Fi65Svvb8oOM4+X4VIXVwp5hjy37xRyY0oL1Of+hSsiYbiYygc5YZ9KlUEAnM4QLIyhWKjcgZ7/jVYu70adeMG/dyDmU/SgNYMjgA+751i2vDeweP0y4h8IZYiSB1BomrqmsaW9jPhUYgqwGSpBzkVXrfVC6NEhyWGMU+tnmOMvg+Yo48+XE1LFwx6TKXxBw5LokkZLCWGUExyKMdOoI7iPrVK1TVGWRoYWKhdmYd5rcL6I3UMVvPbxzICW98Agd2xPfv3VTOLvZpbXdo97oqyWt2AWNuzc0cp8if2T8SPSvW6XyLy40pLkpceSrcJakzabrqSO7qLVG3OcYfNPoNQS5vWtYUZ5FCghRn7oqr6HFJbadrLSQrhrZY+ZuqEyoMD1Gc0lBqLW94tzHI6sCG2Nb8OVrsjVl+khaM8siFW7we6idmPCirr8X2WO/kzc2pKpMGOShPTfwO/oaDXtpPMfscnNHjIBO4BrYppglGlZySPaoy8j2NSkkmBvUbdSg99CbFI3kNClS29CqOCDmx1GaxuUnt3Kuh236+VaFw9xR9timLxsjLy5PUb+BrKRMCa0DTngsNHjgwCzLzSH/Ex6/0rleTjjnDc17vgKbJe+1oLnJ3796q+s68SG5WIFRuqXq8zchIHh4VEwo96SzN7oPQVwcOlUpWRli4Q11VadXJDc2cnvBFTl9roJyr1QZoRbnmjbDL31GS6leNMULjHpWuWmUwLg03R4Ir+5W8uFDiFsx53w3j8KlNcvFW2kVCBlSox03quaJfLb6VbjnyQgJOd8nc/maYatqvOrDm+dUqEk9iGosVrr6WskEDuAjRkBvE8x+n5UpfawpbZs+hrLNZ1AkxLzHbvB3FGj1+TsuWUhmHfmrZ6VyiqInRa+K7s3NtAIJOWRXGW8sHP0qLM1zDbg9sM42IFR1vcteLzsdh3ZoT3J5CM7etOsNRSkg2S/DGqOt4RPMXctjPgPCr/AG98gXmVhnyrG4YrpLozxLhe/J61NadxDL2625WQyE4C4zn0qrU6XcriGLo1201JHheOVscw694PdSGn8QIW7OQ5Q7EHpVfs0Z4gZpSuR0U/XFJTWMUUbNbzMHA2VjsfLNZsDyRrnoZsr3H+h/oiW9uLJy1jeoskY68j9oCy+m+R6+VZ47MCMk7jarpxZxA0mnpp2eYg83Xovp51UoJ1jCiROZO8H1r0WObnBX2L8itrfSRWdzbK3uTKFK+OCDn5U40e7vbC4Fxbcr9zISDkeGDSh0+yubbtIH7Ns4GT39wP9ah+eWCQrnBU4NX7nB8sD5LzJqImQOEaMNvyt3UzkuMt1qIttXeW27CZQXG6Sd+PA0DcHO+ateW0LRJ9qPGhUb2/nQpd5BYmrXO7fZx7x6eNChXP8h0iIg7wnHU0vo37mT+f6ChQrJgIwt91NQT/APU/88aFCrY9kLBbs32JPePTxplek9idz/w0KFUx/MYhdR/eJ/LTQ0KFbYdCkno5PYybnrSo3kGd/fH50KFJlIT8YHZ9B0plYqo1kEKM9m3d5ihQqn4YyLejEIACfxpCZ2z+0fxoUKw4vzQzMuuyWuZiSSe0O59TSbfsr6fWhQrtx6FQaJmEZAY4yO/zok/700KFWvpBYe2/eCn8gAY4HfQoVI9CsLQoUKID/9k="/>
          <p:cNvSpPr>
            <a:spLocks noChangeAspect="1" noChangeArrowheads="1"/>
          </p:cNvSpPr>
          <p:nvPr/>
        </p:nvSpPr>
        <p:spPr bwMode="auto">
          <a:xfrm>
            <a:off x="80963" y="-561975"/>
            <a:ext cx="1323975" cy="1095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4340" name="AutoShape 4" descr="data:image/jpg;base64,/9j/4AAQSkZJRgABAQAAAQABAAD/2wCEAAkGBhIPDw8QDxAQEA0NDw0NDw0PDw4NDQ0OFBAVFBQQEhQXGyYeFxkjGRISHy8gIycpLCwsFR4xNTAqNSYrLCkBCQoKDgwOFA8PFCkYFxgpKSkpKSkpKSkpKSkpKSk2KSkpKSkpKSkpKSkpKSkpKSkpKSksKSkpKSksKSksKSkpKf/AABEIAMIBAwMBIgACEQEDEQH/xAAbAAACAwEBAQAAAAAAAAAAAAABAgADBAUGB//EADsQAAIBAwIEAwYEBAQHAAAAAAABAgMEEQUSITFBUQYTYRQiQnGBkTJSodEVQ3KxFlPB8AcjYpOi0uH/xAAZAQEBAQEBAQAAAAAAAAAAAAABAAIDBAX/xAAiEQEBAQACAgMAAwEBAAAAAAAAARECEgMTITFBIlFhMgT/2gAMAwEAAhEDEQA/APm6QcBSCkfZeYMEwNgmCBUg4GwTBoFDgbAUhxFwHA2A4FkqQcDJBSEBgmBsBwaAYDgZIOBAYCkMkFIRaCQVEZIZIQVRGURkhkhjJdo2BlEKRAqiTA+CYIE2kwPgjC0kwBodi4BFFYzBgkTBBiAnLSCRIODjI9aEDgOBwFwHAcBwOAuBkgpBSEaBMDYCkOAMBwMkHAgEgpDYDgQGApBSGSEAojJBSGSIAkFIZIZREFSGURlEZRGM0qiNgbAGRK0TAyQSRMAYzEZmrAYjGYMgsAVhbACwCB2kJY5uA4Cg4MPSGCYGBkkmA4CkHAsBgKQUHAoMBSGDgWQSGSCkFIQCQ2A4GSIFURlEZIbAgMBURtoyiSKojqI20ZRNAqiNtGUQiiNA2jYICLgWTGbK5SM2krYrJzA2Z1I2K2BsKQagSLFECiOkSDBB9gRDjoYkUFow9JWVyGYr4mbUVVcF8KiZhqrBR7VtOXt635PXXVkyQqdzLRu1Nc+IKlTBv2T7g6ukhkjBa3fRs6EeJ148pynw52YiiMkFIZI2wCiMkFRHUSQKIyQVEdREFUR0gqI6iKKojqIyiMoiC7RJFziI4ilbQrLWiuSMaVUyvBbKIko5MUqpMXBd5ZPLMpSoliQ8aRaqQpSoj4LfLB5YhUEs8hkA44kWOZqdU0QkYnLXewHTM9VYNmSupHJcvkRgnUzwZz7un25HQuaPY58qjzhnh8t/K7cWOFVxfBm6F5uWHz6MorUo80Z08HnnK8XTFzrNS4Pqeh0y93LD5nmX0Z1dNfFHXwc7OTHPjMelSHURKHFIuSPqvHYiiFRCkOoiMBRHUQpDxiKBRGUR1Eoq3Ki8Z9C1LmsLJVGtmRzdV1pRWxPj1Bp9zuWc8/0Me2bkPS5ruNcM9DLUuEjDf63CKxuWF+pyXqnmPCZnl5pPjTx4V3Pacs0JZOZZ92de3jlDLosxW6eQeWbFTCqBoMflDRoGx0Uhcdg1KFSHVIujAtjAtTN5IPLNmwSRaGbyiF2fRkJPEQkmWo49G7NlO69Tw8fLK9t4tvmMkq3coVYjnk692epqkzBcSXZFld9mYKkn1PL5ObchJR7MSVNkWcmmnLhxWTz/AG2xYwdPTJ4a9RPZVLkabS3wzp4+NnJnlfh6a2XuovSM9kvdNUT6sry2CojpEQ8UOs4kYliiSMR92OY6MZ72v5dOU+y/U8Xda5Le3z4cumTo+KNaTxTg/wCrB5SUsvJ4P/R5/nOL0+Lx/tXVrlzeXz5mj+KOMNsevNmAODxznZ8u2Q1Sq3zZu0x4kuH1MBv02Tbwh4X+Wq/T1dlFcO52KBydPjwTf9zpQn2PozyR5r463Uyxy7Gak/8AfQt3m/Yx0wkyQh3JKp2QFkO5xekkR1O3/wAK4otUB7s4XiybSxRBJl3HVXghNwA7rq+RqRbCqUoOT5Ove207k0QrnLUh412jpOdGN9Wp6mfze5nlVyLuC8ljqWN/KhNVKag5pSWKlOnWg01jjGaaZ2IXVndynvpqwquKkqtOU61rOplKUXSxmmnxfBtLHLD4eUVVlkKwarHq34XqJrbtqwllxrUZxnRljHDfyT96PuvD95cBLa2w+Jx7XXatJJU6tSEU8qMZzjFPKeducfCn9EdC38QqTcqixKTy3FcMvrg9Hj8k/XKyu7TjgtRloXMZrMWmmXqZ65yc+q5FkShTLI1B7rqu8xLmzzHivWJRl5dN8NvvNepT4lvJeaowk0lHjh9cmTSrL2h1d7blhcXzPN5PLeX8Y6ceGfNcV5fFgOlqFp5cXFLOHz6nOweKzK7IiMgATTa2zm+COzbads5/Yy6Q/kjtSjFLMpfTPFmLyx34cJmrKMscEdCjJrmcSnexT4fcud/l8ZLB24cqxzkdx1sdR6dXPM4kLmPc1K9iuckl6s7Tm4Xi7cKiQs6pyVq9JfzIlM/EVFfGmPsHV36UvkXqR5R+LaaeE2/VLga7bxNSlHMpbfR8w9g6PQ7xJyODW8VUY8pbvlxM1TxfT6ZxyD2n1vSZRDyr8XU/X7Ige1et4tIOApBwcHQpA7SYJCooO0XAcigaAPvGp1ducY4prikwSvIVImA7STZY6k6T7rsdP/Ey4e6+Tz8zgYJg3PJyn0Osdql4nkn70U1n5FF7r9ScpbG4weMLqczaDaN8nKrIslcyeW3lvi2+ZZZ6lOllwf4uZnwDaY2/ZXVb6c223nPMpchoUmyyNs2Fv9pQkHabI2jGVsGlmpVJR5F06tR9X+5aqJf5PANO1gUJd392R033ZvVMDpl2GMSjLOcvKJKMnzbfzbNewG0eyZPKYVRZp2g2lqZnRF8o1TgV7S1KPKI6ZdtFaJKtiIWbQkFKQcFigMqYlSkTaaFTHVMFjLsJ5ZvhbN8otmiOnv4nGP8AU8FpxylRCqDOt5VOPObl6RXD7sm+Pw0/rJ5/QNWOWrd9g+yvtj5nRkpPsvRJIWNo2+rf3HV1c50f98weV6M9bpXg2vcNKFPCfWXBHpZeE7TT47rmXn3GMqjHo/Vfv9jN8kjU4V85ttGqVFuSxBfE+CKK1FReI+969Poet1S5lcPGFGmvw0ocIr59ym30Hd0/Qu8/V0eUjbN9DfYWC3LzIuUHzxwkvVHqoeH8dDoUNIS6BfJGpwcmv4EnCnGvSl5ltPgqq47X+Wa+FnPqaTKH4o/VH0DQdQnZze1KVGfCrRlxhUj8u53dQ8J07qk69hxi+M7V8ZQfVR/Y4W2/R64+OSorpzM87d9j2d34fTbWHCS4NPg89jBV0WUOccr9Tn7MF4vNwt2Xytng7tK0WcNYfqjctITXIvcpxeS8gEqR6x6CiiroLH3RdXlnSFdI9FLRX2Kauk4NTywdXBdMVwOvKwK1Ys17Yz1cuVMqcDtSsTPUsjU8kXVy3AVxNlS3wUTidJdZsU7QFmCGtSU7eT5IvVlj8UkhISlLq/pwNVGxb6DbjUmqvLprq5P0XAir4/DBL58TqUdH9DTHSUuZjtG+rib6kurS7LgPTsZPnk7sLNLoX07UO66uRS0w00tIlLhGOWep0jQZ1mlCDfrjgvqfQ9C8DwprdUw316I5+y34jVkj5jpfgKpVa3cP+mKzL79D2dj4ApW8PMq7acV1lxkz1V7rtvapwoxjOouHD8MX6s8te6hO4luqSb7L4Y/JGOXK/ta4zfxz9T1iSTp2kfLhydVr/mS+XY8/DQ51G3JttvLby22esjbI3Wlsuxz743115zT/AAdnDkduOhQprkjv0oJIx31RHO87WpxkedurdIxOPHgdC6fFmKTOnEVW6Zu0jUZ29RTpvD6r4ZLs0Y1MeLNMvcTsqGpw3xSp3MV73f6916nmL3R50JOFSL+fNNdyafdOElKLcZLk0e1s7+neQ8usl5mPv6x7P0LJz+L8Vn/n/Y+d1dHhPisL16FL06cPVHstU8PSotyjxh+Zf6o5imlwfD+zPLz4cocl+Y4lOS6kqRida4tISXLD7nntSpyp5w8o4zf1bn2lSCMV1FGGrqrXMolquep2nGjYvnSQnlJC+2p9RHcrubwYeUDLWgWu4M9WsagxhuUkcyobrqqYJs9XD6c+SsgcEOusOpaWiO1a0UuhwqGoRXVHSo6tD8yM2V2ljrpAVHJhhrNP8yO1p+qWaW6rW3P8kU8fVmLLPxuWGsNGnVeIRb9eh7PRfAaynU959vhRNB8V2EY5lcUoJcoLKkPq/wDxHpNOFrOGOTqN4+xz+ar/AI9BcXdtYw97G7HCEUs/Y8pq3jCrXyk/Lp/kjzf9TPPV77zG5OpGUnze+LZS8vlh/Jx/ccWNsr4NO/S6nLq0Z4ztkZZSl6l0OvU0tRT6nUtr5Hire5xzZ1bfUF3OfLg1K9b7dwMNzdZ6nIeoPoZat+1zyZnBrW+tMxVahhraoYquotnWcGLXVddIeFwcD21jULxylti/e/L1NdGdekp3aXU20dW24aeMepwaemXEllU5Y74aX3Lo6DcvnFL5zgv7szk/trX0TRPF9OpilXay+Cm+UvSX7lHiXQnGLq0feh+KUFxcV3XdHgJ6PcR6w/7tL/2OxoXiavbtUq+ZUeSlujOVP9eKG/Mz+mMy7HMq65syunVM4t/re/O1/Q9Z4k0Shcp1KFSEarWXHclGf7M+bXdvKEmpLEk2gnDjTasrVd3zMdRdgOp3+5N31Rrpn054onctCq/Y9SKZkqUTck/WLbGpaiwu9yc2SaF3mukXZtqVMlTKfNCqprBqwgvmELE5iqMPmv1E2kwdAsVZ9wqu+5VgmCTQruS6jrUJdzJgmCWt38Sl3Yy1Wa+J/dnPIS2urT1+tHlUn92P/iSt1m38+JxyBi2utLXqr5y/0Gh4gqL4mccBYdr0EfFlZcpC1PFld/F+hwckLrF2rqz8QVn8b+yKZaxVf8yRgAWLa3PVav8AmS+4jv55zvllcnl5MpCGui9fuHwdeq0unmSx/caGv11/Nn9ZNnMAWRbXYXiWv/mS+5roeL6i55l9WjzhEF4y/h2vUvxpP8v/AJMrn4s3fihn6nmyZM9OP9LtXfev03zptfIH8XpdFJHByA11i7O/7fTfxNfMKrRfKaZ5/IdxZFruypZ7fRlFSgzlKq+7+5ZG7kurLA1Si0LkSN8+vEntS7Cj7yCedEBJSEhBAAIQkKIQhICEISFEIQkhGAhIQMhCQEAQkhCEBARBISAgSEkAQhISEISAhCEUIEhACEIKEhCEn//Z"/>
          <p:cNvSpPr>
            <a:spLocks noChangeAspect="1" noChangeArrowheads="1"/>
          </p:cNvSpPr>
          <p:nvPr/>
        </p:nvSpPr>
        <p:spPr bwMode="auto">
          <a:xfrm>
            <a:off x="80963" y="-920750"/>
            <a:ext cx="2466975" cy="18478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5038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764704"/>
            <a:ext cx="6997425" cy="504056"/>
          </a:xfrm>
        </p:spPr>
        <p:txBody>
          <a:bodyPr>
            <a:noAutofit/>
          </a:bodyPr>
          <a:lstStyle/>
          <a:p>
            <a:r>
              <a:rPr lang="es-CL" sz="2800" b="1" dirty="0" smtClean="0">
                <a:latin typeface="Calibri" panose="020F0502020204030204" pitchFamily="34" charset="0"/>
              </a:rPr>
              <a:t>Antecedentes generales</a:t>
            </a:r>
            <a:endParaRPr lang="es-CL" sz="2800" b="1" dirty="0"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752528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2014-2015: Comisión Asesora Presidencial sobre el sistema de pensiones, presidida por David Bravo.</a:t>
            </a: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2016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: Comisión Asesora de Pensiones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CPC, que elaboró propuestas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con el objetivo de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mejorar las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pensiones de los actuales jubilados y los trabajadores cercanos a la jubilación y, en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el largo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plazo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, de los trabajadores más jóvenes y las futuras generaciones de trabajadores.</a:t>
            </a:r>
          </a:p>
          <a:p>
            <a:pPr>
              <a:buClr>
                <a:srgbClr val="C00000"/>
              </a:buClr>
            </a:pPr>
            <a:endParaRPr lang="es-CL" sz="19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En agosto de 2017  ingresó al Congreso:</a:t>
            </a:r>
          </a:p>
          <a:p>
            <a:pPr lvl="1">
              <a:buClr>
                <a:srgbClr val="C00000"/>
              </a:buClr>
            </a:pP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R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eforma constitucional que crea el Consejo de Ahorro Colectivo (Boletín 11.370, cuya idea de legislar fue aprobada el 6.9.17 por la Comisión de Constitución de la Cámara de Diputados).</a:t>
            </a:r>
          </a:p>
          <a:p>
            <a:pPr lvl="1">
              <a:buClr>
                <a:srgbClr val="C00000"/>
              </a:buClr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Proyecto de ley que introduce cambios regulatorios al sistema de capitalización individual (Boletín 11.371).</a:t>
            </a:r>
          </a:p>
          <a:p>
            <a:pPr lvl="1">
              <a:buClr>
                <a:srgbClr val="C00000"/>
              </a:buClr>
            </a:pPr>
            <a:r>
              <a:rPr lang="es-CL" sz="19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Proyecto de ley que crea el Nuevo Ahorro Colectivo (Boletín 11.372).</a:t>
            </a:r>
            <a:endParaRPr lang="es-CL" sz="1900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ClrTx/>
              <a:buNone/>
            </a:pPr>
            <a:endParaRPr lang="es-CL" sz="19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01938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764704"/>
            <a:ext cx="6997425" cy="504056"/>
          </a:xfrm>
        </p:spPr>
        <p:txBody>
          <a:bodyPr>
            <a:noAutofit/>
          </a:bodyPr>
          <a:lstStyle/>
          <a:p>
            <a:r>
              <a:rPr lang="es-CL" sz="2800" b="1" dirty="0" smtClean="0">
                <a:latin typeface="Calibri" panose="020F0502020204030204" pitchFamily="34" charset="0"/>
              </a:rPr>
              <a:t>Antecedentes generales</a:t>
            </a:r>
            <a:endParaRPr lang="es-CL" sz="2800" b="1" dirty="0"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752528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s-CL" sz="19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Comisión Asesora de Pensiones CPC:</a:t>
            </a:r>
          </a:p>
          <a:p>
            <a:pPr lvl="1">
              <a:buClr>
                <a:srgbClr val="C00000"/>
              </a:buClr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La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Confederación de la Producción y del Comercio (CPC) convocó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en agosto de 2016 a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una Comisión Asesora, con el propósito de contribuir al debate que se está llevando a cabo en el país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lvl="1">
              <a:buClr>
                <a:srgbClr val="C00000"/>
              </a:buClr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1">
              <a:buClr>
                <a:srgbClr val="C00000"/>
              </a:buClr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Sus integrantes fueron: Alberto Salas, Hernán </a:t>
            </a:r>
            <a:r>
              <a:rPr lang="es-CL" sz="1900" dirty="0" err="1" smtClean="0">
                <a:solidFill>
                  <a:schemeClr val="tx2"/>
                </a:solidFill>
                <a:latin typeface="Calibri" panose="020F0502020204030204" pitchFamily="34" charset="0"/>
              </a:rPr>
              <a:t>Cheyre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</a:t>
            </a:r>
            <a:r>
              <a:rPr lang="es-CL" sz="1900" dirty="0" err="1" smtClean="0">
                <a:solidFill>
                  <a:schemeClr val="tx2"/>
                </a:solidFill>
                <a:latin typeface="Calibri" panose="020F0502020204030204" pitchFamily="34" charset="0"/>
              </a:rPr>
              <a:t>Alvaro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Clarke, Joanna </a:t>
            </a:r>
            <a:r>
              <a:rPr lang="es-CL" sz="1900" dirty="0" err="1" smtClean="0">
                <a:solidFill>
                  <a:schemeClr val="tx2"/>
                </a:solidFill>
                <a:latin typeface="Calibri" panose="020F0502020204030204" pitchFamily="34" charset="0"/>
              </a:rPr>
              <a:t>Davidovich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Augusto Iglesias, Cristián Marcó, Patricio Parodi, Klaus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Schmidt-</a:t>
            </a:r>
            <a:r>
              <a:rPr lang="es-CL" sz="1900" dirty="0" err="1">
                <a:solidFill>
                  <a:schemeClr val="tx2"/>
                </a:solidFill>
                <a:latin typeface="Calibri" panose="020F0502020204030204" pitchFamily="34" charset="0"/>
              </a:rPr>
              <a:t>Hebbel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, Andrea </a:t>
            </a:r>
            <a:r>
              <a:rPr lang="es-CL" sz="1900" dirty="0" err="1">
                <a:solidFill>
                  <a:schemeClr val="tx2"/>
                </a:solidFill>
                <a:latin typeface="Calibri" panose="020F0502020204030204" pitchFamily="34" charset="0"/>
              </a:rPr>
              <a:t>Tokman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, Sergio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Urzúa y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María José Zaldívar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lvl="1">
              <a:buClr>
                <a:srgbClr val="C00000"/>
              </a:buClr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1">
              <a:buClr>
                <a:srgbClr val="C00000"/>
              </a:buClr>
            </a:pP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L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as propuestas de la Comisión fueron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formuladas como un paquete integral, el que, además de su foco central en lograr mejores pensiones,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buscó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minimizar sus posibles efectos negativos en la eficiencia de la economía chilena en un marco de sostenibilidad financiera en el tiempo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25433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692696"/>
            <a:ext cx="9110504" cy="504056"/>
          </a:xfrm>
        </p:spPr>
        <p:txBody>
          <a:bodyPr>
            <a:noAutofit/>
          </a:bodyPr>
          <a:lstStyle/>
          <a:p>
            <a:r>
              <a:rPr lang="es-CL" sz="2400" b="1" dirty="0" smtClean="0">
                <a:latin typeface="Calibri" panose="020F0502020204030204" pitchFamily="34" charset="0"/>
              </a:rPr>
              <a:t>  Antecedentes del proyecto de ley que crea el Nuevo Ahorro Colectivo</a:t>
            </a:r>
            <a:endParaRPr lang="es-CL" sz="2400" b="1" dirty="0"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19392" y="1340768"/>
            <a:ext cx="9129464" cy="4752528"/>
          </a:xfrm>
        </p:spPr>
        <p:txBody>
          <a:bodyPr>
            <a:noAutofit/>
          </a:bodyPr>
          <a:lstStyle/>
          <a:p>
            <a:pPr lvl="1"/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Crea el Sistema de Ahorro Previsional Colectivo (SAPC) que se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financia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con una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nueva cotización de 5%, con cargo al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empleador.</a:t>
            </a:r>
          </a:p>
          <a:p>
            <a:pPr lvl="1"/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1"/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 esa cotización,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2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% corresponde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a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un Fondo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de Ahorro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Colectivo,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y 3% a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los Fondos de Ahorro Personal.</a:t>
            </a:r>
          </a:p>
          <a:p>
            <a:pPr lvl="1"/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1"/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El Fondo de Ahorro Colectivo financiará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3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beneficios:</a:t>
            </a: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2">
              <a:buClr>
                <a:srgbClr val="C00000"/>
              </a:buClr>
            </a:pP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Aporte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Solidario Intergeneracional</a:t>
            </a:r>
          </a:p>
          <a:p>
            <a:pPr lvl="2">
              <a:buClr>
                <a:srgbClr val="C00000"/>
              </a:buClr>
            </a:pP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Bono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Compensatorio para las mujeres</a:t>
            </a:r>
          </a:p>
          <a:p>
            <a:pPr lvl="2">
              <a:buClr>
                <a:srgbClr val="C00000"/>
              </a:buClr>
            </a:pP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Aporte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Solidario </a:t>
            </a:r>
            <a:r>
              <a:rPr lang="es-CL" sz="1700" dirty="0" err="1">
                <a:solidFill>
                  <a:schemeClr val="tx2"/>
                </a:solidFill>
                <a:latin typeface="Calibri" panose="020F0502020204030204" pitchFamily="34" charset="0"/>
              </a:rPr>
              <a:t>Intrageneracional</a:t>
            </a:r>
            <a:endParaRPr lang="es-CL" sz="17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ClrTx/>
              <a:buNone/>
            </a:pPr>
            <a:endParaRPr lang="es-CL" sz="19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1"/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Se crea el Consejo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de Ahorro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Colectivo para administrar la totalidad del SAPC.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Su financiamiento será a través de descuentos en los saldos de los Fondos de Ahorro Personal y de un capital inicial.</a:t>
            </a:r>
          </a:p>
          <a:p>
            <a:pPr lvl="1"/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1"/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Se introducen cambios en la cobertura del sistema de pensiones y en el Pilar Solidario.</a:t>
            </a: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92036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692696"/>
            <a:ext cx="7933528" cy="504056"/>
          </a:xfrm>
        </p:spPr>
        <p:txBody>
          <a:bodyPr>
            <a:noAutofit/>
          </a:bodyPr>
          <a:lstStyle/>
          <a:p>
            <a:r>
              <a:rPr lang="es-CL" sz="2800" b="1" dirty="0" smtClean="0">
                <a:latin typeface="Calibri" panose="020F0502020204030204" pitchFamily="34" charset="0"/>
              </a:rPr>
              <a:t>Lo que se valora del proyecto de ley</a:t>
            </a:r>
            <a:endParaRPr lang="es-CL" sz="2800" b="1" dirty="0"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752528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Establece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como principio la necesidad de incrementar el ahorro individual para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mejorar las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pensiones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futuras.</a:t>
            </a:r>
          </a:p>
          <a:p>
            <a:pPr>
              <a:buClr>
                <a:srgbClr val="C00000"/>
              </a:buClr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Incrementa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gradualmente la tasa de cotización que se destina a cuentas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personales.</a:t>
            </a:r>
          </a:p>
          <a:p>
            <a:pPr>
              <a:buClr>
                <a:srgbClr val="C00000"/>
              </a:buClr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Incorpora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a los trabajadores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independientes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al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sistema previsional.</a:t>
            </a:r>
          </a:p>
          <a:p>
            <a:pPr>
              <a:buClr>
                <a:srgbClr val="C00000"/>
              </a:buClr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Reformula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el Aporte Previsional Solidario (APS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), fortaleciendo su carácter de seguro de longevidad.</a:t>
            </a:r>
          </a:p>
          <a:p>
            <a:pPr>
              <a:buClr>
                <a:srgbClr val="C00000"/>
              </a:buClr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Acompaña el ingreso del proyecto de ley con un informe de productividad, que busca identificar beneficios y costos de la iniciativa.</a:t>
            </a: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ClrTx/>
              <a:buNone/>
            </a:pPr>
            <a:endParaRPr lang="es-CL" sz="16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93414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3" y="763761"/>
            <a:ext cx="8293568" cy="504056"/>
          </a:xfrm>
        </p:spPr>
        <p:txBody>
          <a:bodyPr>
            <a:noAutofit/>
          </a:bodyPr>
          <a:lstStyle/>
          <a:p>
            <a:r>
              <a:rPr lang="es-CL" sz="2800" b="1" dirty="0" smtClean="0">
                <a:latin typeface="Calibri" panose="020F0502020204030204" pitchFamily="34" charset="0"/>
              </a:rPr>
              <a:t>Lo que preocupa del proyecto de ley</a:t>
            </a:r>
            <a:endParaRPr lang="es-CL" sz="2800" b="1" dirty="0"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745747"/>
            <a:ext cx="8229600" cy="3492606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endParaRPr lang="es-CL" sz="19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1.1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Tiene un </a:t>
            </a:r>
            <a:r>
              <a:rPr lang="es-CL" sz="19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componente de reparto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: costo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de las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mayores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pensiones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para actuales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y futuros jubilados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recae sólo en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los trabajadores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formales (5,3 millones de trabajadores formales, 64,6% de los ocupados totales).</a:t>
            </a:r>
          </a:p>
          <a:p>
            <a:pPr marL="566928" indent="-457200">
              <a:buFont typeface="+mj-lt"/>
              <a:buAutoNum type="arabicPeriod"/>
            </a:pPr>
            <a:endParaRPr lang="es-CL" sz="19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1.2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Es un </a:t>
            </a:r>
            <a:r>
              <a:rPr lang="es-CL" sz="19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impuesto </a:t>
            </a:r>
            <a:r>
              <a:rPr lang="es-CL" sz="1900" b="1" dirty="0">
                <a:solidFill>
                  <a:schemeClr val="tx2"/>
                </a:solidFill>
                <a:latin typeface="Calibri" panose="020F0502020204030204" pitchFamily="34" charset="0"/>
              </a:rPr>
              <a:t>al trabajo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con efectos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negativos en el mercado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laboral:</a:t>
            </a:r>
          </a:p>
          <a:p>
            <a:pPr marL="1124712" lvl="2" indent="-4572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s-CL" sz="1500" dirty="0" smtClean="0">
                <a:solidFill>
                  <a:schemeClr val="tx2"/>
                </a:solidFill>
                <a:latin typeface="Calibri" panose="020F0502020204030204" pitchFamily="34" charset="0"/>
              </a:rPr>
              <a:t>Menor empleo (2.200 - 394.000, Informe de Productividad Min. Hacienda)</a:t>
            </a:r>
          </a:p>
          <a:p>
            <a:pPr marL="1124712" lvl="2" indent="-4572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s-CL" sz="1500" dirty="0" smtClean="0">
                <a:solidFill>
                  <a:schemeClr val="tx2"/>
                </a:solidFill>
                <a:latin typeface="Calibri" panose="020F0502020204030204" pitchFamily="34" charset="0"/>
              </a:rPr>
              <a:t>Menores remuneraciones</a:t>
            </a:r>
          </a:p>
          <a:p>
            <a:pPr marL="1124712" lvl="2" indent="-4572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s-CL" sz="1500" dirty="0" smtClean="0">
                <a:solidFill>
                  <a:schemeClr val="tx2"/>
                </a:solidFill>
                <a:latin typeface="Calibri" panose="020F0502020204030204" pitchFamily="34" charset="0"/>
              </a:rPr>
              <a:t>Incentivos a la informalidad</a:t>
            </a:r>
          </a:p>
          <a:p>
            <a:pPr marL="566928" indent="-457200">
              <a:buFont typeface="+mj-lt"/>
              <a:buAutoNum type="arabicPeriod"/>
            </a:pPr>
            <a:endParaRPr lang="es-CL" sz="19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1.3</a:t>
            </a:r>
            <a:r>
              <a:rPr lang="es-CL" sz="19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El componente de ahorro colectivo </a:t>
            </a:r>
            <a:r>
              <a:rPr lang="es-CL" sz="19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desincentiva el ahorro individual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ya que lo disocia de la pensión.</a:t>
            </a: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566928" indent="-457200">
              <a:buFont typeface="+mj-lt"/>
              <a:buAutoNum type="arabicPeriod"/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6</a:t>
            </a:fld>
            <a:endParaRPr lang="es-ES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313510" y="1845962"/>
            <a:ext cx="8383634" cy="899784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Georgia"/>
              <a:buNone/>
            </a:pPr>
            <a:r>
              <a:rPr lang="es-CL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1. </a:t>
            </a:r>
            <a:r>
              <a:rPr lang="es-CL" sz="2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La introducción de un nuevo </a:t>
            </a:r>
            <a:r>
              <a:rPr lang="es-CL" sz="2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Sistema de Ahorro Previsional Colectivo (SAPC</a:t>
            </a:r>
            <a:r>
              <a:rPr lang="es-CL" sz="2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), con un componente de 2% de ahorro colectivo:</a:t>
            </a:r>
          </a:p>
        </p:txBody>
      </p:sp>
    </p:spTree>
    <p:extLst>
      <p:ext uri="{BB962C8B-B14F-4D97-AF65-F5344CB8AC3E}">
        <p14:creationId xmlns:p14="http://schemas.microsoft.com/office/powerpoint/2010/main" val="12052413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5" y="763761"/>
            <a:ext cx="8365576" cy="504056"/>
          </a:xfrm>
        </p:spPr>
        <p:txBody>
          <a:bodyPr>
            <a:noAutofit/>
          </a:bodyPr>
          <a:lstStyle/>
          <a:p>
            <a:r>
              <a:rPr lang="es-CL" sz="2800" b="1" dirty="0" smtClean="0">
                <a:latin typeface="Calibri" panose="020F0502020204030204" pitchFamily="34" charset="0"/>
              </a:rPr>
              <a:t>Lo que preocupa del proyecto de ley</a:t>
            </a:r>
            <a:endParaRPr lang="es-CL" sz="2800" b="1" dirty="0"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717323"/>
            <a:ext cx="8229600" cy="388002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s-CL" sz="19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1.4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Es </a:t>
            </a:r>
            <a:r>
              <a:rPr lang="es-CL" sz="19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regresivo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: busca mejorar la situación previsional de trabajadores de clase media, pero no de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los sectores de más bajos ingresos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marL="109728" indent="0">
              <a:buNone/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1.5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Crea el riesgo de que en el futuro no se elimine el “aporte solidario intergeneracional”, basado en un mecanismo de reparto.</a:t>
            </a:r>
          </a:p>
          <a:p>
            <a:pPr marL="109728" indent="0">
              <a:buNone/>
            </a:pPr>
            <a:endParaRPr lang="es-CL" sz="19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566928" indent="-457200">
              <a:buFont typeface="+mj-lt"/>
              <a:buAutoNum type="arabicPeriod"/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313510" y="1845962"/>
            <a:ext cx="8383634" cy="899784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Georgia"/>
              <a:buNone/>
            </a:pPr>
            <a:r>
              <a:rPr lang="es-CL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1. </a:t>
            </a:r>
            <a:r>
              <a:rPr lang="es-CL" sz="2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La introducción de un nuevo </a:t>
            </a:r>
            <a:r>
              <a:rPr lang="es-CL" sz="2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Sistema de Ahorro Previsional Colectivo (SAPC</a:t>
            </a:r>
            <a:r>
              <a:rPr lang="es-CL" sz="2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), con un componente de 2% de ahorro colectivo:</a:t>
            </a:r>
          </a:p>
        </p:txBody>
      </p:sp>
    </p:spTree>
    <p:extLst>
      <p:ext uri="{BB962C8B-B14F-4D97-AF65-F5344CB8AC3E}">
        <p14:creationId xmlns:p14="http://schemas.microsoft.com/office/powerpoint/2010/main" val="38324830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3" y="763761"/>
            <a:ext cx="8293568" cy="504056"/>
          </a:xfrm>
        </p:spPr>
        <p:txBody>
          <a:bodyPr>
            <a:noAutofit/>
          </a:bodyPr>
          <a:lstStyle/>
          <a:p>
            <a:r>
              <a:rPr lang="es-CL" sz="2800" b="1" dirty="0" smtClean="0">
                <a:latin typeface="Calibri" panose="020F0502020204030204" pitchFamily="34" charset="0"/>
              </a:rPr>
              <a:t>Lo que preocupa del proyecto de ley</a:t>
            </a:r>
            <a:endParaRPr lang="es-CL" sz="2800" b="1" dirty="0"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752528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es-CL" sz="2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¿Qué ha opinado la OCDE y el Fondo Monetario Internacional (FMI)?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Para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mejorar las 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pensiones se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requiere de mayor ahorro 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individual.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El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sistema ya cuenta con solidaridad a 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través del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Pilar 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Solidario.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Si se quiere reforzar la solidaridad,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ello debería hacerse 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 través </a:t>
            </a:r>
            <a:r>
              <a:rPr lang="es-CL" sz="1700" dirty="0">
                <a:solidFill>
                  <a:schemeClr val="tx2"/>
                </a:solidFill>
                <a:latin typeface="Calibri" panose="020F0502020204030204" pitchFamily="34" charset="0"/>
              </a:rPr>
              <a:t>del presupuesto general</a:t>
            </a: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</a:p>
          <a:p>
            <a:pPr marL="109728" indent="0">
              <a:buNone/>
            </a:pPr>
            <a:endParaRPr lang="es-CL" sz="19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“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los países no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deberían usar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las contribuciones para financiar la red de seguridad social, asistencia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social, pensiones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universales o pensiones básicas basadas en residencia (</a:t>
            </a:r>
            <a:r>
              <a:rPr lang="es-CL" sz="1900" dirty="0" err="1">
                <a:solidFill>
                  <a:schemeClr val="tx2"/>
                </a:solidFill>
                <a:latin typeface="Calibri" panose="020F0502020204030204" pitchFamily="34" charset="0"/>
              </a:rPr>
              <a:t>i.e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: pensiones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no contributivas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). Éstas deberían ser totalmente financiadas por el presupuesto púbico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 través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de impuestos. Mientras que las pensiones contributivas deberían ser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financiadas por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las cotizaciones de los trabajadores.” (</a:t>
            </a:r>
            <a:r>
              <a:rPr lang="es-CL" sz="1900" b="1" dirty="0">
                <a:solidFill>
                  <a:schemeClr val="tx2"/>
                </a:solidFill>
                <a:latin typeface="Calibri" panose="020F0502020204030204" pitchFamily="34" charset="0"/>
              </a:rPr>
              <a:t>OECD </a:t>
            </a:r>
            <a:r>
              <a:rPr lang="es-CL" sz="1900" b="1" dirty="0" err="1">
                <a:solidFill>
                  <a:schemeClr val="tx2"/>
                </a:solidFill>
                <a:latin typeface="Calibri" panose="020F0502020204030204" pitchFamily="34" charset="0"/>
              </a:rPr>
              <a:t>Pensions</a:t>
            </a:r>
            <a:r>
              <a:rPr lang="es-CL" sz="1900" b="1" dirty="0">
                <a:solidFill>
                  <a:schemeClr val="tx2"/>
                </a:solidFill>
                <a:latin typeface="Calibri" panose="020F0502020204030204" pitchFamily="34" charset="0"/>
              </a:rPr>
              <a:t> Outlook 2016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)</a:t>
            </a:r>
          </a:p>
          <a:p>
            <a:pPr marL="109728" indent="0">
              <a:buNone/>
            </a:pPr>
            <a:endParaRPr lang="es-CL" sz="19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“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Para futuros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pensionados,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se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deben aumentar 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las tasas de contribución para las cuentas individuales. Para los 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actuales jubilados</a:t>
            </a:r>
            <a:r>
              <a:rPr lang="es-CL" sz="1900" dirty="0">
                <a:solidFill>
                  <a:schemeClr val="tx2"/>
                </a:solidFill>
                <a:latin typeface="Calibri" panose="020F0502020204030204" pitchFamily="34" charset="0"/>
              </a:rPr>
              <a:t>, se debe aumentar la pensión mínima y los beneficios del pilar solidario.” (</a:t>
            </a:r>
            <a:r>
              <a:rPr lang="es-CL" sz="19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FMI </a:t>
            </a:r>
            <a:r>
              <a:rPr lang="en-US" sz="19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Art</a:t>
            </a:r>
            <a:r>
              <a:rPr lang="en-US" sz="1900" b="1" dirty="0">
                <a:solidFill>
                  <a:schemeClr val="tx2"/>
                </a:solidFill>
                <a:latin typeface="Calibri" panose="020F0502020204030204" pitchFamily="34" charset="0"/>
              </a:rPr>
              <a:t>. IV, Chile, </a:t>
            </a:r>
            <a:r>
              <a:rPr lang="en-US" sz="1900" b="1" dirty="0" err="1">
                <a:solidFill>
                  <a:schemeClr val="tx2"/>
                </a:solidFill>
                <a:latin typeface="Calibri" panose="020F0502020204030204" pitchFamily="34" charset="0"/>
              </a:rPr>
              <a:t>noviembre</a:t>
            </a:r>
            <a:r>
              <a:rPr lang="en-US" sz="1900" b="1" dirty="0">
                <a:solidFill>
                  <a:schemeClr val="tx2"/>
                </a:solidFill>
                <a:latin typeface="Calibri" panose="020F0502020204030204" pitchFamily="34" charset="0"/>
              </a:rPr>
              <a:t> 2016</a:t>
            </a:r>
            <a:r>
              <a:rPr lang="en-US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)</a:t>
            </a: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566928" indent="-457200">
              <a:buFont typeface="+mj-lt"/>
              <a:buAutoNum type="arabicPeriod"/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8</a:t>
            </a:fld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467544" y="3429000"/>
            <a:ext cx="8229600" cy="1728192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Rectángulo 6"/>
          <p:cNvSpPr/>
          <p:nvPr/>
        </p:nvSpPr>
        <p:spPr>
          <a:xfrm>
            <a:off x="467544" y="5301208"/>
            <a:ext cx="8229600" cy="1008112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815635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3" y="763761"/>
            <a:ext cx="8293568" cy="504056"/>
          </a:xfrm>
        </p:spPr>
        <p:txBody>
          <a:bodyPr>
            <a:noAutofit/>
          </a:bodyPr>
          <a:lstStyle/>
          <a:p>
            <a:r>
              <a:rPr lang="es-CL" sz="2800" b="1" dirty="0" smtClean="0">
                <a:latin typeface="Calibri" panose="020F0502020204030204" pitchFamily="34" charset="0"/>
              </a:rPr>
              <a:t>Lo que preocupa del proyecto de ley</a:t>
            </a:r>
            <a:endParaRPr lang="es-CL" sz="2800" b="1" dirty="0"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717323"/>
            <a:ext cx="8229600" cy="3880029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endParaRPr lang="es-CL" sz="19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2.1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Genera </a:t>
            </a:r>
            <a:r>
              <a:rPr lang="es-CL" sz="19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costos innecesarios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pues ya existen administradoras de fondos que lo hacen de manera eficiente y para las cuales la gestión de los recursos adicionales representa un esfuerzo marginal. Esto se va a traducir en que los cotizantes deberán pagar una </a:t>
            </a:r>
            <a:r>
              <a:rPr lang="es-CL" sz="19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doble comisión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: a las AFP y al nuevo ente público.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CL" sz="1700" dirty="0" smtClean="0">
                <a:solidFill>
                  <a:schemeClr val="tx2"/>
                </a:solidFill>
                <a:latin typeface="Calibri" panose="020F0502020204030204" pitchFamily="34" charset="0"/>
              </a:rPr>
              <a:t>OCDE 2015: Chile tiene la segunda más baja comisión equivalente sobre saldos promedio entre los 11 países de la muestra.</a:t>
            </a:r>
          </a:p>
          <a:p>
            <a:pPr marL="109728" indent="0">
              <a:buNone/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2.2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No hay razón para concluir que la entidad estatal, funcionando bajo las mismas condiciones, será capaz de llevar a cabo una mejor gestión de la rentabilidad y riesgo de los fondos.</a:t>
            </a:r>
          </a:p>
          <a:p>
            <a:pPr marL="109728" indent="0">
              <a:buNone/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CL" sz="19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2.3</a:t>
            </a:r>
            <a:r>
              <a:rPr lang="es-CL" sz="19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Riesgos relacionados con la captura política y de integridad en el manejo de los recursos.</a:t>
            </a:r>
          </a:p>
          <a:p>
            <a:pPr marL="109728" indent="0">
              <a:buNone/>
            </a:pPr>
            <a:endParaRPr lang="es-CL" sz="1900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566928" indent="-457200">
              <a:buFont typeface="+mj-lt"/>
              <a:buAutoNum type="arabicPeriod"/>
            </a:pPr>
            <a:endParaRPr lang="es-CL" sz="19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E096A-DCE4-4763-BA59-94A710B4F7B1}" type="slidenum">
              <a:rPr lang="es-ES" smtClean="0"/>
              <a:pPr/>
              <a:t>9</a:t>
            </a:fld>
            <a:endParaRPr lang="es-ES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302840" y="1881144"/>
            <a:ext cx="8229600" cy="899784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Georgia"/>
              <a:buNone/>
            </a:pPr>
            <a:r>
              <a:rPr lang="es-CL" sz="2400" dirty="0">
                <a:solidFill>
                  <a:srgbClr val="C00000"/>
                </a:solidFill>
                <a:latin typeface="Calibri" panose="020F0502020204030204" pitchFamily="34" charset="0"/>
              </a:rPr>
              <a:t>2</a:t>
            </a:r>
            <a:r>
              <a:rPr lang="es-CL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.</a:t>
            </a:r>
            <a:r>
              <a:rPr lang="es-CL" sz="2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La creación de una </a:t>
            </a:r>
            <a:r>
              <a:rPr lang="es-CL" sz="24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nueva entidad pública para administrar el 5% </a:t>
            </a:r>
            <a:r>
              <a:rPr lang="es-CL" sz="2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de cotización adicional:</a:t>
            </a:r>
          </a:p>
        </p:txBody>
      </p:sp>
    </p:spTree>
    <p:extLst>
      <p:ext uri="{BB962C8B-B14F-4D97-AF65-F5344CB8AC3E}">
        <p14:creationId xmlns:p14="http://schemas.microsoft.com/office/powerpoint/2010/main" val="18288894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6575</TotalTime>
  <Words>1604</Words>
  <Application>Microsoft Office PowerPoint</Application>
  <PresentationFormat>Presentación en pantalla (4:3)</PresentationFormat>
  <Paragraphs>152</Paragraphs>
  <Slides>14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Urbano</vt:lpstr>
      <vt:lpstr>                                                                                                     REFORMA AL SISTEMA DE PENSIONES  PROYECTO DE LEY QUE CREA EL NUEVO AHORRO COLECTIVO (Boletín 11.372-13)   Presentación ante la Comisión de Trabajo y Seguridad Social de la Cámara de Diputados                                                      </vt:lpstr>
      <vt:lpstr>Antecedentes generales</vt:lpstr>
      <vt:lpstr>Antecedentes generales</vt:lpstr>
      <vt:lpstr>  Antecedentes del proyecto de ley que crea el Nuevo Ahorro Colectivo</vt:lpstr>
      <vt:lpstr>Lo que se valora del proyecto de ley</vt:lpstr>
      <vt:lpstr>Lo que preocupa del proyecto de ley</vt:lpstr>
      <vt:lpstr>Lo que preocupa del proyecto de ley</vt:lpstr>
      <vt:lpstr>Lo que preocupa del proyecto de ley</vt:lpstr>
      <vt:lpstr>Lo que preocupa del proyecto de ley</vt:lpstr>
      <vt:lpstr>Lo que falta en el proyecto de ley</vt:lpstr>
      <vt:lpstr>Lo que propone la CPC</vt:lpstr>
      <vt:lpstr>Lo que propone la CPC</vt:lpstr>
      <vt:lpstr>Lo que propone la CPC</vt:lpstr>
      <vt:lpstr>Presentación de PowerPoint</vt:lpstr>
    </vt:vector>
  </TitlesOfParts>
  <Company>cpc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RESPONSABILIDAD SOCIAL EMPRESARIAL</dc:title>
  <dc:creator>caguero</dc:creator>
  <cp:lastModifiedBy>Carolina</cp:lastModifiedBy>
  <cp:revision>679</cp:revision>
  <cp:lastPrinted>2017-09-07T14:00:19Z</cp:lastPrinted>
  <dcterms:created xsi:type="dcterms:W3CDTF">2011-01-12T16:11:07Z</dcterms:created>
  <dcterms:modified xsi:type="dcterms:W3CDTF">2017-09-12T18:06:53Z</dcterms:modified>
</cp:coreProperties>
</file>